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9" r:id="rId2"/>
    <p:sldMasterId id="2147483691" r:id="rId3"/>
    <p:sldMasterId id="2147483704" r:id="rId4"/>
  </p:sldMasterIdLst>
  <p:notesMasterIdLst>
    <p:notesMasterId r:id="rId30"/>
  </p:notesMasterIdLst>
  <p:sldIdLst>
    <p:sldId id="962" r:id="rId5"/>
    <p:sldId id="1032" r:id="rId6"/>
    <p:sldId id="1033" r:id="rId7"/>
    <p:sldId id="1034" r:id="rId8"/>
    <p:sldId id="1035" r:id="rId9"/>
    <p:sldId id="1036" r:id="rId10"/>
    <p:sldId id="1037" r:id="rId11"/>
    <p:sldId id="1038" r:id="rId12"/>
    <p:sldId id="1039" r:id="rId13"/>
    <p:sldId id="1040" r:id="rId14"/>
    <p:sldId id="1041" r:id="rId15"/>
    <p:sldId id="1042" r:id="rId16"/>
    <p:sldId id="1043" r:id="rId17"/>
    <p:sldId id="1045" r:id="rId18"/>
    <p:sldId id="1044" r:id="rId19"/>
    <p:sldId id="1046" r:id="rId20"/>
    <p:sldId id="1047" r:id="rId21"/>
    <p:sldId id="1048" r:id="rId22"/>
    <p:sldId id="1057" r:id="rId23"/>
    <p:sldId id="1050" r:id="rId24"/>
    <p:sldId id="1051" r:id="rId25"/>
    <p:sldId id="1052" r:id="rId26"/>
    <p:sldId id="1053" r:id="rId27"/>
    <p:sldId id="1054" r:id="rId28"/>
    <p:sldId id="1058" r:id="rId29"/>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77738" autoAdjust="0"/>
  </p:normalViewPr>
  <p:slideViewPr>
    <p:cSldViewPr snapToGrid="0" snapToObjects="1">
      <p:cViewPr>
        <p:scale>
          <a:sx n="50" d="100"/>
          <a:sy n="50" d="100"/>
        </p:scale>
        <p:origin x="1008" y="138"/>
      </p:cViewPr>
      <p:guideLst>
        <p:guide orient="horz" pos="2160"/>
        <p:guide pos="2880"/>
      </p:guideLst>
    </p:cSldViewPr>
  </p:slideViewPr>
  <p:notesTextViewPr>
    <p:cViewPr>
      <p:scale>
        <a:sx n="1" d="1"/>
        <a:sy n="1" d="1"/>
      </p:scale>
      <p:origin x="0" y="0"/>
    </p:cViewPr>
  </p:notesTextViewPr>
  <p:sorterViewPr>
    <p:cViewPr varScale="1">
      <p:scale>
        <a:sx n="110" d="100"/>
        <a:sy n="110" d="100"/>
      </p:scale>
      <p:origin x="0" y="0"/>
    </p:cViewPr>
  </p:sorterViewPr>
  <p:notesViewPr>
    <p:cSldViewPr snapToGrid="0" snapToObjects="1">
      <p:cViewPr varScale="1">
        <p:scale>
          <a:sx n="85" d="100"/>
          <a:sy n="85" d="100"/>
        </p:scale>
        <p:origin x="39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FB3BA-E578-4C53-8A89-BE78690FBFF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fr-FR"/>
        </a:p>
      </dgm:t>
    </dgm:pt>
    <dgm:pt modelId="{B2FD3070-83E6-4DC4-AD46-43EC9E996252}">
      <dgm:prSet phldrT="[Text]" custT="1"/>
      <dgm:spPr/>
      <dgm:t>
        <a:bodyPr/>
        <a:lstStyle/>
        <a:p>
          <a:r>
            <a:rPr lang="fr-FR" sz="2400" b="1" dirty="0"/>
            <a:t>Echec de la croissance chez l’enfant (&lt;12 mois)</a:t>
          </a:r>
        </a:p>
      </dgm:t>
    </dgm:pt>
    <dgm:pt modelId="{7499BAD2-0BBE-4821-9F5C-BDBF87B7A3B7}" type="parTrans" cxnId="{9E988C61-0255-49C1-B5D4-0F53A52701BF}">
      <dgm:prSet/>
      <dgm:spPr/>
      <dgm:t>
        <a:bodyPr/>
        <a:lstStyle/>
        <a:p>
          <a:endParaRPr lang="fr-FR" sz="1600"/>
        </a:p>
      </dgm:t>
    </dgm:pt>
    <dgm:pt modelId="{A0997040-2025-4601-BB75-5E69DF0E78F0}" type="sibTrans" cxnId="{9E988C61-0255-49C1-B5D4-0F53A52701BF}">
      <dgm:prSet/>
      <dgm:spPr/>
      <dgm:t>
        <a:bodyPr/>
        <a:lstStyle/>
        <a:p>
          <a:endParaRPr lang="fr-FR" sz="1600"/>
        </a:p>
      </dgm:t>
    </dgm:pt>
    <dgm:pt modelId="{23F094E5-4846-4DA2-A5B9-D42EAF289D24}">
      <dgm:prSet phldrT="[Text]" custT="1"/>
      <dgm:spPr/>
      <dgm:t>
        <a:bodyPr/>
        <a:lstStyle/>
        <a:p>
          <a:r>
            <a:rPr lang="fr-FR" sz="2400" b="1" dirty="0"/>
            <a:t>Adolescent de petite taille et de faible poids</a:t>
          </a:r>
        </a:p>
      </dgm:t>
    </dgm:pt>
    <dgm:pt modelId="{44A6C931-1BF1-47AF-8B90-8093E011FEFE}" type="parTrans" cxnId="{DC46F9BC-EBC0-4FA1-9399-0C372DD08959}">
      <dgm:prSet/>
      <dgm:spPr/>
      <dgm:t>
        <a:bodyPr/>
        <a:lstStyle/>
        <a:p>
          <a:endParaRPr lang="fr-FR" sz="1600"/>
        </a:p>
      </dgm:t>
    </dgm:pt>
    <dgm:pt modelId="{061B3993-D54F-4626-B6D6-6290D65D5DC0}" type="sibTrans" cxnId="{DC46F9BC-EBC0-4FA1-9399-0C372DD08959}">
      <dgm:prSet/>
      <dgm:spPr/>
      <dgm:t>
        <a:bodyPr/>
        <a:lstStyle/>
        <a:p>
          <a:endParaRPr lang="fr-FR" sz="1600"/>
        </a:p>
      </dgm:t>
    </dgm:pt>
    <dgm:pt modelId="{0FC1A620-62FA-41BE-8C1B-F86F811D0E05}">
      <dgm:prSet phldrT="[Text]" custT="1"/>
      <dgm:spPr/>
      <dgm:t>
        <a:bodyPr/>
        <a:lstStyle/>
        <a:p>
          <a:r>
            <a:rPr lang="fr-FR" sz="2400" b="1" dirty="0"/>
            <a:t>Femme adulte de petite taille</a:t>
          </a:r>
        </a:p>
      </dgm:t>
    </dgm:pt>
    <dgm:pt modelId="{8A96EB17-655C-4BDC-83DF-9F8A11539989}" type="parTrans" cxnId="{3213197B-2EC2-4038-B31F-3B50C4022602}">
      <dgm:prSet/>
      <dgm:spPr/>
      <dgm:t>
        <a:bodyPr/>
        <a:lstStyle/>
        <a:p>
          <a:endParaRPr lang="fr-FR" sz="1600"/>
        </a:p>
      </dgm:t>
    </dgm:pt>
    <dgm:pt modelId="{50550B0B-922B-4DDB-A636-1664F9CC905E}" type="sibTrans" cxnId="{3213197B-2EC2-4038-B31F-3B50C4022602}">
      <dgm:prSet/>
      <dgm:spPr/>
      <dgm:t>
        <a:bodyPr/>
        <a:lstStyle/>
        <a:p>
          <a:endParaRPr lang="fr-FR" sz="1600"/>
        </a:p>
      </dgm:t>
    </dgm:pt>
    <dgm:pt modelId="{4643206A-E19B-4404-BA74-25B8C9A3358A}">
      <dgm:prSet phldrT="[Text]" custT="1"/>
      <dgm:spPr/>
      <dgm:t>
        <a:bodyPr/>
        <a:lstStyle/>
        <a:p>
          <a:r>
            <a:rPr lang="fr-FR" sz="2400" b="1" dirty="0"/>
            <a:t>Nouveau-né de faible poids </a:t>
          </a:r>
        </a:p>
      </dgm:t>
    </dgm:pt>
    <dgm:pt modelId="{918CF5F5-A509-4407-8D35-B65A2B80126C}" type="parTrans" cxnId="{C2EBDD73-126E-4371-9E7A-68352A7A36FD}">
      <dgm:prSet/>
      <dgm:spPr/>
      <dgm:t>
        <a:bodyPr/>
        <a:lstStyle/>
        <a:p>
          <a:endParaRPr lang="fr-FR" sz="1600"/>
        </a:p>
      </dgm:t>
    </dgm:pt>
    <dgm:pt modelId="{66020691-C50D-4891-9650-970B06C0B938}" type="sibTrans" cxnId="{C2EBDD73-126E-4371-9E7A-68352A7A36FD}">
      <dgm:prSet/>
      <dgm:spPr/>
      <dgm:t>
        <a:bodyPr/>
        <a:lstStyle/>
        <a:p>
          <a:endParaRPr lang="fr-FR" sz="1600"/>
        </a:p>
      </dgm:t>
    </dgm:pt>
    <dgm:pt modelId="{81D65AFE-2CBF-4742-AAC4-58B5DEE34435}" type="pres">
      <dgm:prSet presAssocID="{B92FB3BA-E578-4C53-8A89-BE78690FBFF3}" presName="Name0" presStyleCnt="0">
        <dgm:presLayoutVars>
          <dgm:dir/>
          <dgm:resizeHandles val="exact"/>
        </dgm:presLayoutVars>
      </dgm:prSet>
      <dgm:spPr/>
      <dgm:t>
        <a:bodyPr/>
        <a:lstStyle/>
        <a:p>
          <a:endParaRPr lang="en-US"/>
        </a:p>
      </dgm:t>
    </dgm:pt>
    <dgm:pt modelId="{C1E962A8-07C2-4436-BC60-26BA071629C9}" type="pres">
      <dgm:prSet presAssocID="{B92FB3BA-E578-4C53-8A89-BE78690FBFF3}" presName="cycle" presStyleCnt="0"/>
      <dgm:spPr/>
    </dgm:pt>
    <dgm:pt modelId="{FF85A979-9D30-4348-9C61-3CDE5BC2BF04}" type="pres">
      <dgm:prSet presAssocID="{B2FD3070-83E6-4DC4-AD46-43EC9E996252}" presName="nodeFirstNode" presStyleLbl="node1" presStyleIdx="0" presStyleCnt="4">
        <dgm:presLayoutVars>
          <dgm:bulletEnabled val="1"/>
        </dgm:presLayoutVars>
      </dgm:prSet>
      <dgm:spPr/>
      <dgm:t>
        <a:bodyPr/>
        <a:lstStyle/>
        <a:p>
          <a:endParaRPr lang="en-US"/>
        </a:p>
      </dgm:t>
    </dgm:pt>
    <dgm:pt modelId="{888516FE-B9B4-4A45-823F-23AE171A0781}" type="pres">
      <dgm:prSet presAssocID="{A0997040-2025-4601-BB75-5E69DF0E78F0}" presName="sibTransFirstNode" presStyleLbl="bgShp" presStyleIdx="0" presStyleCnt="1"/>
      <dgm:spPr/>
      <dgm:t>
        <a:bodyPr/>
        <a:lstStyle/>
        <a:p>
          <a:endParaRPr lang="en-US"/>
        </a:p>
      </dgm:t>
    </dgm:pt>
    <dgm:pt modelId="{A89DAFCB-7DED-4D07-BD52-02FDA7C14798}" type="pres">
      <dgm:prSet presAssocID="{23F094E5-4846-4DA2-A5B9-D42EAF289D24}" presName="nodeFollowingNodes" presStyleLbl="node1" presStyleIdx="1" presStyleCnt="4" custRadScaleRad="150212">
        <dgm:presLayoutVars>
          <dgm:bulletEnabled val="1"/>
        </dgm:presLayoutVars>
      </dgm:prSet>
      <dgm:spPr/>
      <dgm:t>
        <a:bodyPr/>
        <a:lstStyle/>
        <a:p>
          <a:endParaRPr lang="en-US"/>
        </a:p>
      </dgm:t>
    </dgm:pt>
    <dgm:pt modelId="{909A3E30-95DA-426F-A3E9-EAD63C00E3DF}" type="pres">
      <dgm:prSet presAssocID="{0FC1A620-62FA-41BE-8C1B-F86F811D0E05}" presName="nodeFollowingNodes" presStyleLbl="node1" presStyleIdx="2" presStyleCnt="4">
        <dgm:presLayoutVars>
          <dgm:bulletEnabled val="1"/>
        </dgm:presLayoutVars>
      </dgm:prSet>
      <dgm:spPr/>
      <dgm:t>
        <a:bodyPr/>
        <a:lstStyle/>
        <a:p>
          <a:endParaRPr lang="en-US"/>
        </a:p>
      </dgm:t>
    </dgm:pt>
    <dgm:pt modelId="{969CB5B0-9598-47CF-B499-108F08804F04}" type="pres">
      <dgm:prSet presAssocID="{4643206A-E19B-4404-BA74-25B8C9A3358A}" presName="nodeFollowingNodes" presStyleLbl="node1" presStyleIdx="3" presStyleCnt="4" custRadScaleRad="145865">
        <dgm:presLayoutVars>
          <dgm:bulletEnabled val="1"/>
        </dgm:presLayoutVars>
      </dgm:prSet>
      <dgm:spPr/>
      <dgm:t>
        <a:bodyPr/>
        <a:lstStyle/>
        <a:p>
          <a:endParaRPr lang="en-US"/>
        </a:p>
      </dgm:t>
    </dgm:pt>
  </dgm:ptLst>
  <dgm:cxnLst>
    <dgm:cxn modelId="{38C3206F-A663-4346-B978-36E0F19FDC57}" type="presOf" srcId="{B2FD3070-83E6-4DC4-AD46-43EC9E996252}" destId="{FF85A979-9D30-4348-9C61-3CDE5BC2BF04}" srcOrd="0" destOrd="0" presId="urn:microsoft.com/office/officeart/2005/8/layout/cycle3"/>
    <dgm:cxn modelId="{DF19D81F-2730-4E81-B065-1BF853A1683D}" type="presOf" srcId="{0FC1A620-62FA-41BE-8C1B-F86F811D0E05}" destId="{909A3E30-95DA-426F-A3E9-EAD63C00E3DF}" srcOrd="0" destOrd="0" presId="urn:microsoft.com/office/officeart/2005/8/layout/cycle3"/>
    <dgm:cxn modelId="{9E988C61-0255-49C1-B5D4-0F53A52701BF}" srcId="{B92FB3BA-E578-4C53-8A89-BE78690FBFF3}" destId="{B2FD3070-83E6-4DC4-AD46-43EC9E996252}" srcOrd="0" destOrd="0" parTransId="{7499BAD2-0BBE-4821-9F5C-BDBF87B7A3B7}" sibTransId="{A0997040-2025-4601-BB75-5E69DF0E78F0}"/>
    <dgm:cxn modelId="{48624EDA-30BC-4C00-91B7-4DB9D0C8B248}" type="presOf" srcId="{B92FB3BA-E578-4C53-8A89-BE78690FBFF3}" destId="{81D65AFE-2CBF-4742-AAC4-58B5DEE34435}" srcOrd="0" destOrd="0" presId="urn:microsoft.com/office/officeart/2005/8/layout/cycle3"/>
    <dgm:cxn modelId="{C2EBDD73-126E-4371-9E7A-68352A7A36FD}" srcId="{B92FB3BA-E578-4C53-8A89-BE78690FBFF3}" destId="{4643206A-E19B-4404-BA74-25B8C9A3358A}" srcOrd="3" destOrd="0" parTransId="{918CF5F5-A509-4407-8D35-B65A2B80126C}" sibTransId="{66020691-C50D-4891-9650-970B06C0B938}"/>
    <dgm:cxn modelId="{0D3DD3B0-137F-4D10-A696-B17CAD21D4F2}" type="presOf" srcId="{A0997040-2025-4601-BB75-5E69DF0E78F0}" destId="{888516FE-B9B4-4A45-823F-23AE171A0781}" srcOrd="0" destOrd="0" presId="urn:microsoft.com/office/officeart/2005/8/layout/cycle3"/>
    <dgm:cxn modelId="{DC46F9BC-EBC0-4FA1-9399-0C372DD08959}" srcId="{B92FB3BA-E578-4C53-8A89-BE78690FBFF3}" destId="{23F094E5-4846-4DA2-A5B9-D42EAF289D24}" srcOrd="1" destOrd="0" parTransId="{44A6C931-1BF1-47AF-8B90-8093E011FEFE}" sibTransId="{061B3993-D54F-4626-B6D6-6290D65D5DC0}"/>
    <dgm:cxn modelId="{3213197B-2EC2-4038-B31F-3B50C4022602}" srcId="{B92FB3BA-E578-4C53-8A89-BE78690FBFF3}" destId="{0FC1A620-62FA-41BE-8C1B-F86F811D0E05}" srcOrd="2" destOrd="0" parTransId="{8A96EB17-655C-4BDC-83DF-9F8A11539989}" sibTransId="{50550B0B-922B-4DDB-A636-1664F9CC905E}"/>
    <dgm:cxn modelId="{BC85C83A-FE76-466B-9A07-8E3192F113DC}" type="presOf" srcId="{4643206A-E19B-4404-BA74-25B8C9A3358A}" destId="{969CB5B0-9598-47CF-B499-108F08804F04}" srcOrd="0" destOrd="0" presId="urn:microsoft.com/office/officeart/2005/8/layout/cycle3"/>
    <dgm:cxn modelId="{0FBA8182-D076-4273-91E8-9A5DB23CEA75}" type="presOf" srcId="{23F094E5-4846-4DA2-A5B9-D42EAF289D24}" destId="{A89DAFCB-7DED-4D07-BD52-02FDA7C14798}" srcOrd="0" destOrd="0" presId="urn:microsoft.com/office/officeart/2005/8/layout/cycle3"/>
    <dgm:cxn modelId="{3E8BE5C4-E807-492C-9643-3E8FB84ADE3A}" type="presParOf" srcId="{81D65AFE-2CBF-4742-AAC4-58B5DEE34435}" destId="{C1E962A8-07C2-4436-BC60-26BA071629C9}" srcOrd="0" destOrd="0" presId="urn:microsoft.com/office/officeart/2005/8/layout/cycle3"/>
    <dgm:cxn modelId="{49588147-09AF-406F-A12D-F5A8F248526D}" type="presParOf" srcId="{C1E962A8-07C2-4436-BC60-26BA071629C9}" destId="{FF85A979-9D30-4348-9C61-3CDE5BC2BF04}" srcOrd="0" destOrd="0" presId="urn:microsoft.com/office/officeart/2005/8/layout/cycle3"/>
    <dgm:cxn modelId="{442522D4-4610-4F0D-BF50-C21B8C48C8B1}" type="presParOf" srcId="{C1E962A8-07C2-4436-BC60-26BA071629C9}" destId="{888516FE-B9B4-4A45-823F-23AE171A0781}" srcOrd="1" destOrd="0" presId="urn:microsoft.com/office/officeart/2005/8/layout/cycle3"/>
    <dgm:cxn modelId="{ACCAD16D-17E2-42B2-B4D6-F2725BA8BA86}" type="presParOf" srcId="{C1E962A8-07C2-4436-BC60-26BA071629C9}" destId="{A89DAFCB-7DED-4D07-BD52-02FDA7C14798}" srcOrd="2" destOrd="0" presId="urn:microsoft.com/office/officeart/2005/8/layout/cycle3"/>
    <dgm:cxn modelId="{90F20314-7BDE-4E9B-AFB8-AEC7AF6F85BB}" type="presParOf" srcId="{C1E962A8-07C2-4436-BC60-26BA071629C9}" destId="{909A3E30-95DA-426F-A3E9-EAD63C00E3DF}" srcOrd="3" destOrd="0" presId="urn:microsoft.com/office/officeart/2005/8/layout/cycle3"/>
    <dgm:cxn modelId="{A4A0A097-E497-486D-A524-EF15A4BEFFB8}" type="presParOf" srcId="{C1E962A8-07C2-4436-BC60-26BA071629C9}" destId="{969CB5B0-9598-47CF-B499-108F08804F04}"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04B2DE-2317-4C21-A7D0-36252794FD5A}" type="doc">
      <dgm:prSet loTypeId="urn:microsoft.com/office/officeart/2005/8/layout/venn1" loCatId="relationship" qsTypeId="urn:microsoft.com/office/officeart/2005/8/quickstyle/simple1" qsCatId="simple" csTypeId="urn:microsoft.com/office/officeart/2005/8/colors/colorful5" csCatId="colorful" phldr="1"/>
      <dgm:spPr/>
    </dgm:pt>
    <dgm:pt modelId="{D4C5D041-B65D-48D4-8866-F46D1EF7B5E3}">
      <dgm:prSet phldrT="[Text]"/>
      <dgm:spPr/>
      <dgm:t>
        <a:bodyPr/>
        <a:lstStyle/>
        <a:p>
          <a:pPr algn="ctr"/>
          <a:r>
            <a:rPr lang="fr-FR" b="1" noProof="0" dirty="0">
              <a:solidFill>
                <a:srgbClr val="002060"/>
              </a:solidFill>
            </a:rPr>
            <a:t>Retard de la croissance</a:t>
          </a:r>
        </a:p>
      </dgm:t>
    </dgm:pt>
    <dgm:pt modelId="{C64D0362-0306-4565-AC12-FFD2F3A31972}" type="parTrans" cxnId="{A5752614-C39A-4674-8DE3-C1B80C1CF899}">
      <dgm:prSet/>
      <dgm:spPr/>
      <dgm:t>
        <a:bodyPr/>
        <a:lstStyle/>
        <a:p>
          <a:endParaRPr lang="fr-FR" noProof="0" dirty="0"/>
        </a:p>
      </dgm:t>
    </dgm:pt>
    <dgm:pt modelId="{611B1245-9AC4-401C-970F-A89544652933}" type="sibTrans" cxnId="{A5752614-C39A-4674-8DE3-C1B80C1CF899}">
      <dgm:prSet/>
      <dgm:spPr/>
      <dgm:t>
        <a:bodyPr/>
        <a:lstStyle/>
        <a:p>
          <a:endParaRPr lang="fr-FR" noProof="0" dirty="0"/>
        </a:p>
      </dgm:t>
    </dgm:pt>
    <dgm:pt modelId="{10573CB2-7CBD-4EFF-B685-3DDAB90BD055}">
      <dgm:prSet phldrT="[Text]" custT="1"/>
      <dgm:spPr/>
      <dgm:t>
        <a:bodyPr/>
        <a:lstStyle/>
        <a:p>
          <a:r>
            <a:rPr lang="fr-FR" sz="1400" b="1" noProof="0" dirty="0">
              <a:solidFill>
                <a:srgbClr val="002060"/>
              </a:solidFill>
            </a:rPr>
            <a:t>Emaciation</a:t>
          </a:r>
        </a:p>
      </dgm:t>
    </dgm:pt>
    <dgm:pt modelId="{27C6EE98-96D6-4F1E-8BF9-2606264F13B5}" type="parTrans" cxnId="{8675C71E-1630-44FF-8FDC-9CA7A58556B7}">
      <dgm:prSet/>
      <dgm:spPr/>
      <dgm:t>
        <a:bodyPr/>
        <a:lstStyle/>
        <a:p>
          <a:endParaRPr lang="fr-FR" noProof="0" dirty="0"/>
        </a:p>
      </dgm:t>
    </dgm:pt>
    <dgm:pt modelId="{046CBC95-89C0-49CF-B3F4-A5240ECB68DC}" type="sibTrans" cxnId="{8675C71E-1630-44FF-8FDC-9CA7A58556B7}">
      <dgm:prSet/>
      <dgm:spPr/>
      <dgm:t>
        <a:bodyPr/>
        <a:lstStyle/>
        <a:p>
          <a:endParaRPr lang="fr-FR" noProof="0" dirty="0"/>
        </a:p>
      </dgm:t>
    </dgm:pt>
    <dgm:pt modelId="{97F8059E-6CE8-4EA3-AEA8-D0F857E4536D}" type="pres">
      <dgm:prSet presAssocID="{FD04B2DE-2317-4C21-A7D0-36252794FD5A}" presName="compositeShape" presStyleCnt="0">
        <dgm:presLayoutVars>
          <dgm:chMax val="7"/>
          <dgm:dir/>
          <dgm:resizeHandles val="exact"/>
        </dgm:presLayoutVars>
      </dgm:prSet>
      <dgm:spPr/>
    </dgm:pt>
    <dgm:pt modelId="{8C4F9CF3-51EA-44F0-B76D-B461DD891271}" type="pres">
      <dgm:prSet presAssocID="{D4C5D041-B65D-48D4-8866-F46D1EF7B5E3}" presName="circ1" presStyleLbl="vennNode1" presStyleIdx="0" presStyleCnt="2"/>
      <dgm:spPr/>
      <dgm:t>
        <a:bodyPr/>
        <a:lstStyle/>
        <a:p>
          <a:endParaRPr lang="en-US"/>
        </a:p>
      </dgm:t>
    </dgm:pt>
    <dgm:pt modelId="{B7526B15-5A79-4ADC-B5A0-6341C7D09227}" type="pres">
      <dgm:prSet presAssocID="{D4C5D041-B65D-48D4-8866-F46D1EF7B5E3}" presName="circ1Tx" presStyleLbl="revTx" presStyleIdx="0" presStyleCnt="0">
        <dgm:presLayoutVars>
          <dgm:chMax val="0"/>
          <dgm:chPref val="0"/>
          <dgm:bulletEnabled val="1"/>
        </dgm:presLayoutVars>
      </dgm:prSet>
      <dgm:spPr/>
      <dgm:t>
        <a:bodyPr/>
        <a:lstStyle/>
        <a:p>
          <a:endParaRPr lang="en-US"/>
        </a:p>
      </dgm:t>
    </dgm:pt>
    <dgm:pt modelId="{545C52EC-37C4-49A6-AEA0-AC76001FD051}" type="pres">
      <dgm:prSet presAssocID="{10573CB2-7CBD-4EFF-B685-3DDAB90BD055}" presName="circ2" presStyleLbl="vennNode1" presStyleIdx="1" presStyleCnt="2" custLinFactNeighborX="10681" custLinFactNeighborY="11470"/>
      <dgm:spPr/>
      <dgm:t>
        <a:bodyPr/>
        <a:lstStyle/>
        <a:p>
          <a:endParaRPr lang="en-US"/>
        </a:p>
      </dgm:t>
    </dgm:pt>
    <dgm:pt modelId="{0A1A951A-75ED-4B71-8AF5-E273AA1C81CC}" type="pres">
      <dgm:prSet presAssocID="{10573CB2-7CBD-4EFF-B685-3DDAB90BD055}" presName="circ2Tx" presStyleLbl="revTx" presStyleIdx="0" presStyleCnt="0">
        <dgm:presLayoutVars>
          <dgm:chMax val="0"/>
          <dgm:chPref val="0"/>
          <dgm:bulletEnabled val="1"/>
        </dgm:presLayoutVars>
      </dgm:prSet>
      <dgm:spPr/>
      <dgm:t>
        <a:bodyPr/>
        <a:lstStyle/>
        <a:p>
          <a:endParaRPr lang="en-US"/>
        </a:p>
      </dgm:t>
    </dgm:pt>
  </dgm:ptLst>
  <dgm:cxnLst>
    <dgm:cxn modelId="{8675C71E-1630-44FF-8FDC-9CA7A58556B7}" srcId="{FD04B2DE-2317-4C21-A7D0-36252794FD5A}" destId="{10573CB2-7CBD-4EFF-B685-3DDAB90BD055}" srcOrd="1" destOrd="0" parTransId="{27C6EE98-96D6-4F1E-8BF9-2606264F13B5}" sibTransId="{046CBC95-89C0-49CF-B3F4-A5240ECB68DC}"/>
    <dgm:cxn modelId="{B5FD06D2-EDA7-4055-A803-BD98C2A9D42D}" type="presOf" srcId="{10573CB2-7CBD-4EFF-B685-3DDAB90BD055}" destId="{0A1A951A-75ED-4B71-8AF5-E273AA1C81CC}" srcOrd="1" destOrd="0" presId="urn:microsoft.com/office/officeart/2005/8/layout/venn1"/>
    <dgm:cxn modelId="{BBE9BABA-0995-4F26-8B5D-6746B56431DD}" type="presOf" srcId="{10573CB2-7CBD-4EFF-B685-3DDAB90BD055}" destId="{545C52EC-37C4-49A6-AEA0-AC76001FD051}" srcOrd="0" destOrd="0" presId="urn:microsoft.com/office/officeart/2005/8/layout/venn1"/>
    <dgm:cxn modelId="{0BEE0DFF-4D1D-499B-9E75-10DCF25082B3}" type="presOf" srcId="{FD04B2DE-2317-4C21-A7D0-36252794FD5A}" destId="{97F8059E-6CE8-4EA3-AEA8-D0F857E4536D}" srcOrd="0" destOrd="0" presId="urn:microsoft.com/office/officeart/2005/8/layout/venn1"/>
    <dgm:cxn modelId="{D73BCC2E-76AD-473B-97FF-82B6A3F1F5D7}" type="presOf" srcId="{D4C5D041-B65D-48D4-8866-F46D1EF7B5E3}" destId="{B7526B15-5A79-4ADC-B5A0-6341C7D09227}" srcOrd="1" destOrd="0" presId="urn:microsoft.com/office/officeart/2005/8/layout/venn1"/>
    <dgm:cxn modelId="{C6A53DB7-9A1E-4147-8442-7C96E2D47330}" type="presOf" srcId="{D4C5D041-B65D-48D4-8866-F46D1EF7B5E3}" destId="{8C4F9CF3-51EA-44F0-B76D-B461DD891271}" srcOrd="0" destOrd="0" presId="urn:microsoft.com/office/officeart/2005/8/layout/venn1"/>
    <dgm:cxn modelId="{A5752614-C39A-4674-8DE3-C1B80C1CF899}" srcId="{FD04B2DE-2317-4C21-A7D0-36252794FD5A}" destId="{D4C5D041-B65D-48D4-8866-F46D1EF7B5E3}" srcOrd="0" destOrd="0" parTransId="{C64D0362-0306-4565-AC12-FFD2F3A31972}" sibTransId="{611B1245-9AC4-401C-970F-A89544652933}"/>
    <dgm:cxn modelId="{E4C1EEB1-85E9-4E6A-9814-9CDD9D78D1D1}" type="presParOf" srcId="{97F8059E-6CE8-4EA3-AEA8-D0F857E4536D}" destId="{8C4F9CF3-51EA-44F0-B76D-B461DD891271}" srcOrd="0" destOrd="0" presId="urn:microsoft.com/office/officeart/2005/8/layout/venn1"/>
    <dgm:cxn modelId="{8187BACC-91F4-4C8F-B665-5CA6BF2B9F91}" type="presParOf" srcId="{97F8059E-6CE8-4EA3-AEA8-D0F857E4536D}" destId="{B7526B15-5A79-4ADC-B5A0-6341C7D09227}" srcOrd="1" destOrd="0" presId="urn:microsoft.com/office/officeart/2005/8/layout/venn1"/>
    <dgm:cxn modelId="{2545A94E-4867-4834-A52F-5A0A6EAF7BEC}" type="presParOf" srcId="{97F8059E-6CE8-4EA3-AEA8-D0F857E4536D}" destId="{545C52EC-37C4-49A6-AEA0-AC76001FD051}" srcOrd="2" destOrd="0" presId="urn:microsoft.com/office/officeart/2005/8/layout/venn1"/>
    <dgm:cxn modelId="{2FE616E0-773A-437A-B5F1-BDEA710CF756}" type="presParOf" srcId="{97F8059E-6CE8-4EA3-AEA8-D0F857E4536D}" destId="{0A1A951A-75ED-4B71-8AF5-E273AA1C81CC}" srcOrd="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DC37-47AA-4C36-B29D-C5EDA9A2EFD7}" type="doc">
      <dgm:prSet loTypeId="urn:microsoft.com/office/officeart/2005/8/layout/venn1" loCatId="relationship" qsTypeId="urn:microsoft.com/office/officeart/2005/8/quickstyle/simple1" qsCatId="simple" csTypeId="urn:microsoft.com/office/officeart/2005/8/colors/colorful3" csCatId="colorful" phldr="1"/>
      <dgm:spPr/>
    </dgm:pt>
    <dgm:pt modelId="{231C7704-4598-4AE6-9E94-0AB6904C5C24}">
      <dgm:prSet phldrT="[Text]" custT="1"/>
      <dgm:spPr/>
      <dgm:t>
        <a:bodyPr/>
        <a:lstStyle/>
        <a:p>
          <a:r>
            <a:rPr lang="fr-FR" sz="1400" b="1" noProof="0" dirty="0">
              <a:solidFill>
                <a:srgbClr val="002060"/>
              </a:solidFill>
              <a:latin typeface="Arial" panose="020B0604020202020204" pitchFamily="34" charset="0"/>
              <a:cs typeface="Arial" panose="020B0604020202020204" pitchFamily="34" charset="0"/>
            </a:rPr>
            <a:t>Carences en micronutriments</a:t>
          </a:r>
        </a:p>
      </dgm:t>
    </dgm:pt>
    <dgm:pt modelId="{929A46DD-681D-406B-A180-71452BC97736}" type="parTrans" cxnId="{219A060F-B576-4904-B3B3-EC53D55E32C0}">
      <dgm:prSet/>
      <dgm:spPr/>
      <dgm:t>
        <a:bodyPr/>
        <a:lstStyle/>
        <a:p>
          <a:endParaRPr lang="en-US" sz="2000"/>
        </a:p>
      </dgm:t>
    </dgm:pt>
    <dgm:pt modelId="{1D7F9429-62AB-4F53-9C23-E0B5C4F9D330}" type="sibTrans" cxnId="{219A060F-B576-4904-B3B3-EC53D55E32C0}">
      <dgm:prSet/>
      <dgm:spPr/>
      <dgm:t>
        <a:bodyPr/>
        <a:lstStyle/>
        <a:p>
          <a:endParaRPr lang="en-US" sz="2000"/>
        </a:p>
      </dgm:t>
    </dgm:pt>
    <dgm:pt modelId="{8D537CDD-E3CD-4BA8-B79E-0FB6E6B5DF6D}" type="pres">
      <dgm:prSet presAssocID="{5025DC37-47AA-4C36-B29D-C5EDA9A2EFD7}" presName="compositeShape" presStyleCnt="0">
        <dgm:presLayoutVars>
          <dgm:chMax val="7"/>
          <dgm:dir/>
          <dgm:resizeHandles val="exact"/>
        </dgm:presLayoutVars>
      </dgm:prSet>
      <dgm:spPr/>
    </dgm:pt>
    <dgm:pt modelId="{FA9787B6-AB3A-4620-9F38-AC93700DC5F3}" type="pres">
      <dgm:prSet presAssocID="{231C7704-4598-4AE6-9E94-0AB6904C5C24}" presName="circ1TxSh" presStyleLbl="vennNode1" presStyleIdx="0" presStyleCnt="1" custScaleX="116414" custScaleY="100000" custLinFactNeighborX="-27" custLinFactNeighborY="-4425"/>
      <dgm:spPr/>
      <dgm:t>
        <a:bodyPr/>
        <a:lstStyle/>
        <a:p>
          <a:endParaRPr lang="en-US"/>
        </a:p>
      </dgm:t>
    </dgm:pt>
  </dgm:ptLst>
  <dgm:cxnLst>
    <dgm:cxn modelId="{219A060F-B576-4904-B3B3-EC53D55E32C0}" srcId="{5025DC37-47AA-4C36-B29D-C5EDA9A2EFD7}" destId="{231C7704-4598-4AE6-9E94-0AB6904C5C24}" srcOrd="0" destOrd="0" parTransId="{929A46DD-681D-406B-A180-71452BC97736}" sibTransId="{1D7F9429-62AB-4F53-9C23-E0B5C4F9D330}"/>
    <dgm:cxn modelId="{161152F9-AF83-411D-912B-E33C0C9DB318}" type="presOf" srcId="{5025DC37-47AA-4C36-B29D-C5EDA9A2EFD7}" destId="{8D537CDD-E3CD-4BA8-B79E-0FB6E6B5DF6D}" srcOrd="0" destOrd="0" presId="urn:microsoft.com/office/officeart/2005/8/layout/venn1"/>
    <dgm:cxn modelId="{F39C08C4-88F3-4AA2-ABD8-E2AA51EF5D33}" type="presOf" srcId="{231C7704-4598-4AE6-9E94-0AB6904C5C24}" destId="{FA9787B6-AB3A-4620-9F38-AC93700DC5F3}" srcOrd="0" destOrd="0" presId="urn:microsoft.com/office/officeart/2005/8/layout/venn1"/>
    <dgm:cxn modelId="{0E710E5B-A94C-4C43-842E-53FCCC5F0E7B}" type="presParOf" srcId="{8D537CDD-E3CD-4BA8-B79E-0FB6E6B5DF6D}" destId="{FA9787B6-AB3A-4620-9F38-AC93700DC5F3}" srcOrd="0"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FC0314-3B6C-4EBF-932C-23D8706550CA}" type="doc">
      <dgm:prSet loTypeId="urn:microsoft.com/office/officeart/2005/8/layout/venn1" loCatId="relationship" qsTypeId="urn:microsoft.com/office/officeart/2005/8/quickstyle/simple1" qsCatId="simple" csTypeId="urn:microsoft.com/office/officeart/2005/8/colors/colorful2" csCatId="colorful" phldr="1"/>
      <dgm:spPr/>
    </dgm:pt>
    <dgm:pt modelId="{6C16FB0E-77A9-4865-A7A7-4A6AB4AAA37A}">
      <dgm:prSet phldrT="[Text]" custT="1"/>
      <dgm:spPr/>
      <dgm:t>
        <a:bodyPr/>
        <a:lstStyle/>
        <a:p>
          <a:r>
            <a:rPr lang="fr-FR" sz="1800" b="1" noProof="0" dirty="0">
              <a:solidFill>
                <a:srgbClr val="002060"/>
              </a:solidFill>
              <a:latin typeface="Arial" panose="020B0604020202020204" pitchFamily="34" charset="0"/>
              <a:cs typeface="Arial" panose="020B0604020202020204" pitchFamily="34" charset="0"/>
            </a:rPr>
            <a:t>Surpoids et obésité</a:t>
          </a:r>
        </a:p>
      </dgm:t>
    </dgm:pt>
    <dgm:pt modelId="{93B177DF-B75B-47FD-9ADE-4EC17419E589}" type="parTrans" cxnId="{9D746F61-4734-4A92-9686-43C502158DEE}">
      <dgm:prSet/>
      <dgm:spPr/>
      <dgm:t>
        <a:bodyPr/>
        <a:lstStyle/>
        <a:p>
          <a:endParaRPr lang="en-US"/>
        </a:p>
      </dgm:t>
    </dgm:pt>
    <dgm:pt modelId="{003038BB-1C12-46AF-AD70-538E8216DBA9}" type="sibTrans" cxnId="{9D746F61-4734-4A92-9686-43C502158DEE}">
      <dgm:prSet/>
      <dgm:spPr/>
      <dgm:t>
        <a:bodyPr/>
        <a:lstStyle/>
        <a:p>
          <a:endParaRPr lang="en-US"/>
        </a:p>
      </dgm:t>
    </dgm:pt>
    <dgm:pt modelId="{D0FC7E46-3BF3-4543-9611-D4379C9FD681}" type="pres">
      <dgm:prSet presAssocID="{77FC0314-3B6C-4EBF-932C-23D8706550CA}" presName="compositeShape" presStyleCnt="0">
        <dgm:presLayoutVars>
          <dgm:chMax val="7"/>
          <dgm:dir/>
          <dgm:resizeHandles val="exact"/>
        </dgm:presLayoutVars>
      </dgm:prSet>
      <dgm:spPr/>
    </dgm:pt>
    <dgm:pt modelId="{53E3E9F4-46D6-4320-AAFC-CD795F83149E}" type="pres">
      <dgm:prSet presAssocID="{6C16FB0E-77A9-4865-A7A7-4A6AB4AAA37A}" presName="circ1TxSh" presStyleLbl="vennNode1" presStyleIdx="0" presStyleCnt="1" custScaleX="137325" custLinFactNeighborX="39731" custLinFactNeighborY="-21235"/>
      <dgm:spPr/>
      <dgm:t>
        <a:bodyPr/>
        <a:lstStyle/>
        <a:p>
          <a:endParaRPr lang="en-US"/>
        </a:p>
      </dgm:t>
    </dgm:pt>
  </dgm:ptLst>
  <dgm:cxnLst>
    <dgm:cxn modelId="{E3E14434-BE4C-4487-920E-0B9B109EBC8A}" type="presOf" srcId="{6C16FB0E-77A9-4865-A7A7-4A6AB4AAA37A}" destId="{53E3E9F4-46D6-4320-AAFC-CD795F83149E}" srcOrd="0" destOrd="0" presId="urn:microsoft.com/office/officeart/2005/8/layout/venn1"/>
    <dgm:cxn modelId="{50A8C0C6-1DD1-4E42-9770-8BC41059B886}" type="presOf" srcId="{77FC0314-3B6C-4EBF-932C-23D8706550CA}" destId="{D0FC7E46-3BF3-4543-9611-D4379C9FD681}" srcOrd="0" destOrd="0" presId="urn:microsoft.com/office/officeart/2005/8/layout/venn1"/>
    <dgm:cxn modelId="{9D746F61-4734-4A92-9686-43C502158DEE}" srcId="{77FC0314-3B6C-4EBF-932C-23D8706550CA}" destId="{6C16FB0E-77A9-4865-A7A7-4A6AB4AAA37A}" srcOrd="0" destOrd="0" parTransId="{93B177DF-B75B-47FD-9ADE-4EC17419E589}" sibTransId="{003038BB-1C12-46AF-AD70-538E8216DBA9}"/>
    <dgm:cxn modelId="{A4A98A1E-1B3F-4622-A11B-48455035AC5F}" type="presParOf" srcId="{D0FC7E46-3BF3-4543-9611-D4379C9FD681}" destId="{53E3E9F4-46D6-4320-AAFC-CD795F83149E}" srcOrd="0" destOrd="0" presId="urn:microsoft.com/office/officeart/2005/8/layout/ven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516FE-B9B4-4A45-823F-23AE171A0781}">
      <dsp:nvSpPr>
        <dsp:cNvPr id="0" name=""/>
        <dsp:cNvSpPr/>
      </dsp:nvSpPr>
      <dsp:spPr>
        <a:xfrm>
          <a:off x="1992378" y="-111171"/>
          <a:ext cx="4492493" cy="4492493"/>
        </a:xfrm>
        <a:prstGeom prst="circularArrow">
          <a:avLst>
            <a:gd name="adj1" fmla="val 4668"/>
            <a:gd name="adj2" fmla="val 272909"/>
            <a:gd name="adj3" fmla="val 12878805"/>
            <a:gd name="adj4" fmla="val 17998590"/>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5A979-9D30-4348-9C61-3CDE5BC2BF04}">
      <dsp:nvSpPr>
        <dsp:cNvPr id="0" name=""/>
        <dsp:cNvSpPr/>
      </dsp:nvSpPr>
      <dsp:spPr>
        <a:xfrm>
          <a:off x="2760901" y="709"/>
          <a:ext cx="2955447" cy="14777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b="1" kern="1200" dirty="0"/>
            <a:t>Echec de la croissance chez l’enfant (&lt;12 mois)</a:t>
          </a:r>
        </a:p>
      </dsp:txBody>
      <dsp:txXfrm>
        <a:off x="2833037" y="72845"/>
        <a:ext cx="2811175" cy="1333451"/>
      </dsp:txXfrm>
    </dsp:sp>
    <dsp:sp modelId="{A89DAFCB-7DED-4D07-BD52-02FDA7C14798}">
      <dsp:nvSpPr>
        <dsp:cNvPr id="0" name=""/>
        <dsp:cNvSpPr/>
      </dsp:nvSpPr>
      <dsp:spPr>
        <a:xfrm>
          <a:off x="5183976" y="1613813"/>
          <a:ext cx="2955447" cy="14777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b="1" kern="1200" dirty="0"/>
            <a:t>Adolescent de petite taille et de faible poids</a:t>
          </a:r>
        </a:p>
      </dsp:txBody>
      <dsp:txXfrm>
        <a:off x="5256112" y="1685949"/>
        <a:ext cx="2811175" cy="1333451"/>
      </dsp:txXfrm>
    </dsp:sp>
    <dsp:sp modelId="{909A3E30-95DA-426F-A3E9-EAD63C00E3DF}">
      <dsp:nvSpPr>
        <dsp:cNvPr id="0" name=""/>
        <dsp:cNvSpPr/>
      </dsp:nvSpPr>
      <dsp:spPr>
        <a:xfrm>
          <a:off x="2760901" y="3226916"/>
          <a:ext cx="2955447" cy="14777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b="1" kern="1200" dirty="0"/>
            <a:t>Femme adulte de petite taille</a:t>
          </a:r>
        </a:p>
      </dsp:txBody>
      <dsp:txXfrm>
        <a:off x="2833037" y="3299052"/>
        <a:ext cx="2811175" cy="1333451"/>
      </dsp:txXfrm>
    </dsp:sp>
    <dsp:sp modelId="{969CB5B0-9598-47CF-B499-108F08804F04}">
      <dsp:nvSpPr>
        <dsp:cNvPr id="0" name=""/>
        <dsp:cNvSpPr/>
      </dsp:nvSpPr>
      <dsp:spPr>
        <a:xfrm>
          <a:off x="407947" y="1613813"/>
          <a:ext cx="2955447" cy="147772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b="1" kern="1200" dirty="0"/>
            <a:t>Nouveau-né de faible poids </a:t>
          </a:r>
        </a:p>
      </dsp:txBody>
      <dsp:txXfrm>
        <a:off x="480083" y="1685949"/>
        <a:ext cx="2811175" cy="1333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F9CF3-51EA-44F0-B76D-B461DD891271}">
      <dsp:nvSpPr>
        <dsp:cNvPr id="0" name=""/>
        <dsp:cNvSpPr/>
      </dsp:nvSpPr>
      <dsp:spPr>
        <a:xfrm>
          <a:off x="66483" y="141210"/>
          <a:ext cx="1639922" cy="163992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fr-FR" sz="1500" b="1" kern="1200" noProof="0" dirty="0">
              <a:solidFill>
                <a:srgbClr val="002060"/>
              </a:solidFill>
            </a:rPr>
            <a:t>Retard de la croissance</a:t>
          </a:r>
        </a:p>
      </dsp:txBody>
      <dsp:txXfrm>
        <a:off x="295481" y="334592"/>
        <a:ext cx="945540" cy="1253158"/>
      </dsp:txXfrm>
    </dsp:sp>
    <dsp:sp modelId="{545C52EC-37C4-49A6-AEA0-AC76001FD051}">
      <dsp:nvSpPr>
        <dsp:cNvPr id="0" name=""/>
        <dsp:cNvSpPr/>
      </dsp:nvSpPr>
      <dsp:spPr>
        <a:xfrm>
          <a:off x="1314892" y="282421"/>
          <a:ext cx="1639922" cy="1639922"/>
        </a:xfrm>
        <a:prstGeom prst="ellipse">
          <a:avLst/>
        </a:prstGeom>
        <a:solidFill>
          <a:schemeClr val="accent5">
            <a:alpha val="50000"/>
            <a:hueOff val="-7176052"/>
            <a:satOff val="10990"/>
            <a:lumOff val="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FR" sz="1400" b="1" kern="1200" noProof="0" dirty="0">
              <a:solidFill>
                <a:srgbClr val="002060"/>
              </a:solidFill>
            </a:rPr>
            <a:t>Emaciation</a:t>
          </a:r>
        </a:p>
      </dsp:txBody>
      <dsp:txXfrm>
        <a:off x="1780276" y="475803"/>
        <a:ext cx="945540" cy="1253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787B6-AB3A-4620-9F38-AC93700DC5F3}">
      <dsp:nvSpPr>
        <dsp:cNvPr id="0" name=""/>
        <dsp:cNvSpPr/>
      </dsp:nvSpPr>
      <dsp:spPr>
        <a:xfrm>
          <a:off x="150251" y="0"/>
          <a:ext cx="1991503" cy="171070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fr-FR" sz="1400" b="1" kern="1200" noProof="0" dirty="0">
              <a:solidFill>
                <a:srgbClr val="002060"/>
              </a:solidFill>
              <a:latin typeface="Arial" panose="020B0604020202020204" pitchFamily="34" charset="0"/>
              <a:cs typeface="Arial" panose="020B0604020202020204" pitchFamily="34" charset="0"/>
            </a:rPr>
            <a:t>Carences en micronutriments</a:t>
          </a:r>
        </a:p>
      </dsp:txBody>
      <dsp:txXfrm>
        <a:off x="441900" y="250527"/>
        <a:ext cx="1408205" cy="120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3E9F4-46D6-4320-AAFC-CD795F83149E}">
      <dsp:nvSpPr>
        <dsp:cNvPr id="0" name=""/>
        <dsp:cNvSpPr/>
      </dsp:nvSpPr>
      <dsp:spPr>
        <a:xfrm>
          <a:off x="331493" y="0"/>
          <a:ext cx="2081511" cy="151575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fr-FR" sz="1800" b="1" kern="1200" noProof="0" dirty="0">
              <a:solidFill>
                <a:srgbClr val="002060"/>
              </a:solidFill>
              <a:latin typeface="Arial" panose="020B0604020202020204" pitchFamily="34" charset="0"/>
              <a:cs typeface="Arial" panose="020B0604020202020204" pitchFamily="34" charset="0"/>
            </a:rPr>
            <a:t>Surpoids et obésité</a:t>
          </a:r>
        </a:p>
      </dsp:txBody>
      <dsp:txXfrm>
        <a:off x="636323" y="221977"/>
        <a:ext cx="1471851" cy="10718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EB1C76C-E7F6-144F-83F7-4BBA30215E2C}" type="datetimeFigureOut">
              <a:rPr lang="fr-FR" smtClean="0"/>
              <a:t>25/01/2021</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89CCC-5FC6-F141-82E1-CC45A867ECCD}" type="slidenum">
              <a:rPr lang="fr-FR" smtClean="0"/>
              <a:t>‹N°›</a:t>
            </a:fld>
            <a:endParaRPr lang="fr-FR"/>
          </a:p>
        </p:txBody>
      </p:sp>
    </p:spTree>
    <p:extLst>
      <p:ext uri="{BB962C8B-B14F-4D97-AF65-F5344CB8AC3E}">
        <p14:creationId xmlns:p14="http://schemas.microsoft.com/office/powerpoint/2010/main" val="348347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b="1" dirty="0" smtClean="0"/>
              <a:t>Diapo </a:t>
            </a:r>
            <a:r>
              <a:rPr lang="fr-FR" b="1" dirty="0" smtClean="0"/>
              <a:t>1. Titre </a:t>
            </a:r>
            <a:r>
              <a:rPr lang="fr-FR" b="1" dirty="0" smtClean="0"/>
              <a:t>de la </a:t>
            </a:r>
            <a:r>
              <a:rPr lang="fr-FR" b="1" dirty="0" smtClean="0"/>
              <a:t>présentation</a:t>
            </a:r>
          </a:p>
          <a:p>
            <a:endParaRPr lang="fr-FR" b="1" dirty="0" smtClean="0"/>
          </a:p>
          <a:p>
            <a:r>
              <a:rPr lang="fr-FR" b="0" dirty="0" smtClean="0"/>
              <a:t>Nous allons aborder dans cette session les causes</a:t>
            </a:r>
            <a:r>
              <a:rPr lang="fr-FR" b="0" baseline="0" dirty="0" smtClean="0"/>
              <a:t> et conséquences de la malnutrition.</a:t>
            </a:r>
          </a:p>
          <a:p>
            <a:endParaRPr lang="fr-FR" b="0" baseline="0" dirty="0" smtClean="0"/>
          </a:p>
          <a:p>
            <a:r>
              <a:rPr lang="fr-FR" b="1" baseline="0" dirty="0" smtClean="0"/>
              <a:t>5 secondes</a:t>
            </a:r>
            <a:r>
              <a:rPr lang="fr-FR" b="0" baseline="0" dirty="0" smtClean="0"/>
              <a:t>.</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pPr/>
              <a:t>1</a:t>
            </a:fld>
            <a:endParaRPr lang="fr-FR"/>
          </a:p>
        </p:txBody>
      </p:sp>
    </p:spTree>
    <p:extLst>
      <p:ext uri="{BB962C8B-B14F-4D97-AF65-F5344CB8AC3E}">
        <p14:creationId xmlns:p14="http://schemas.microsoft.com/office/powerpoint/2010/main" val="403928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a:t>
            </a:r>
            <a:r>
              <a:rPr lang="fr-FR" sz="1200" b="1" kern="1200" baseline="0" dirty="0" smtClean="0">
                <a:solidFill>
                  <a:schemeClr val="tx1"/>
                </a:solidFill>
                <a:effectLst/>
                <a:latin typeface="+mn-lt"/>
                <a:ea typeface="+mn-ea"/>
                <a:cs typeface="+mn-cs"/>
              </a:rPr>
              <a:t> 11. Adolescentes écolières  après une séance de sensibilisation sur les conséquences de l’ anémie</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 malnutrition pendant la grossesse</a:t>
            </a:r>
            <a:r>
              <a:rPr lang="fr-FR" sz="1200" kern="1200" dirty="0" smtClean="0">
                <a:solidFill>
                  <a:schemeClr val="tx1"/>
                </a:solidFill>
                <a:effectLst/>
                <a:latin typeface="+mn-lt"/>
                <a:ea typeface="+mn-ea"/>
                <a:cs typeface="+mn-cs"/>
              </a:rPr>
              <a:t>, en particulier les grossesses précoces peut entraîner une insuffisance pondérale à la naissance et un arrêt de croissance prématuré et accroître le risque de décès des mères comme des nouveau-nés.</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L’anémie ferriprive</a:t>
            </a:r>
            <a:r>
              <a:rPr lang="fr-FR" sz="1200" kern="1200" dirty="0" smtClean="0">
                <a:solidFill>
                  <a:schemeClr val="tx1"/>
                </a:solidFill>
                <a:effectLst/>
                <a:latin typeface="+mn-lt"/>
                <a:ea typeface="+mn-ea"/>
                <a:cs typeface="+mn-cs"/>
              </a:rPr>
              <a:t>, qui affecte des millions d’adolescentes dans le monde, est l’une des cibles nutrition de l’Assemblée Mondiale de la Santé les moins en voie d’être atteintes.</a:t>
            </a:r>
            <a:r>
              <a:rPr lang="fr-FR" sz="1200" kern="1200" baseline="0" dirty="0" smtClean="0">
                <a:solidFill>
                  <a:schemeClr val="tx1"/>
                </a:solidFill>
                <a:effectLst/>
                <a:latin typeface="+mn-lt"/>
                <a:ea typeface="+mn-ea"/>
                <a:cs typeface="+mn-cs"/>
              </a:rPr>
              <a:t> Or, </a:t>
            </a:r>
            <a:r>
              <a:rPr lang="fr-FR" sz="1200" kern="1200" dirty="0" smtClean="0">
                <a:solidFill>
                  <a:schemeClr val="tx1"/>
                </a:solidFill>
                <a:effectLst/>
                <a:latin typeface="+mn-lt"/>
                <a:ea typeface="+mn-ea"/>
                <a:cs typeface="+mn-cs"/>
              </a:rPr>
              <a:t>nous savons que des solutions existent notamment la prise du fer et l’acide folique. L’anémie est également la toute première cause des années de vie ajustées sur l’incapacité chez les adolescentes, réduisant l’aptitude des filles et des femmes à se développer, apprendre, gagner leur vie et diriger, et opposant d’importants obstacles à l’égalité des sexes et à l’émancipation des femmes et des filles.</a:t>
            </a:r>
            <a:endParaRPr lang="x-none" sz="1200" kern="1200" dirty="0" smtClean="0">
              <a:solidFill>
                <a:schemeClr val="tx1"/>
              </a:solidFill>
              <a:effectLst/>
              <a:latin typeface="+mn-lt"/>
              <a:ea typeface="+mn-ea"/>
              <a:cs typeface="+mn-cs"/>
            </a:endParaRPr>
          </a:p>
          <a:p>
            <a:endParaRPr lang="fr-FR" sz="1050" kern="1200" dirty="0" smtClean="0">
              <a:solidFill>
                <a:schemeClr val="tx1"/>
              </a:solidFill>
              <a:effectLst/>
              <a:latin typeface="+mn-lt"/>
              <a:ea typeface="+mn-ea"/>
              <a:cs typeface="+mn-cs"/>
            </a:endParaRPr>
          </a:p>
          <a:p>
            <a:r>
              <a:rPr lang="fr-FR" sz="1050" b="1" kern="1200" dirty="0" smtClean="0">
                <a:solidFill>
                  <a:schemeClr val="tx1"/>
                </a:solidFill>
                <a:effectLst/>
                <a:latin typeface="+mn-lt"/>
                <a:ea typeface="+mn-ea"/>
                <a:cs typeface="+mn-cs"/>
              </a:rPr>
              <a:t>60 secondes</a:t>
            </a:r>
            <a:r>
              <a:rPr lang="fr-FR" sz="1050" kern="1200" dirty="0" smtClean="0">
                <a:solidFill>
                  <a:schemeClr val="tx1"/>
                </a:solidFill>
                <a:effectLst/>
                <a:latin typeface="+mn-lt"/>
                <a:ea typeface="+mn-ea"/>
                <a:cs typeface="+mn-cs"/>
              </a:rPr>
              <a:t>.</a:t>
            </a:r>
            <a:endParaRPr lang="x-none" sz="105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90989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11. Les refugiés et les</a:t>
            </a:r>
            <a:r>
              <a:rPr lang="fr-FR" sz="1200" b="1" kern="1200" baseline="0" dirty="0" smtClean="0">
                <a:solidFill>
                  <a:schemeClr val="tx1"/>
                </a:solidFill>
                <a:effectLst/>
                <a:latin typeface="+mn-lt"/>
                <a:ea typeface="+mn-ea"/>
                <a:cs typeface="+mn-cs"/>
              </a:rPr>
              <a:t> déplacés</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Des familles de la République Centre Africaine (RCA) ont fui vers le Cameroun et arrivent sur un site de réfugiés. Ce type de scène se retrouve aussi au Niger. Quels risques pouvons-nous associer aux pratiques d’alimentation du nourrisson et du jeune enfant par exemple ? </a:t>
            </a:r>
            <a:endParaRPr lang="x-none" sz="12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fr-FR" sz="1200" kern="1200" dirty="0" smtClean="0">
                <a:solidFill>
                  <a:schemeClr val="tx1"/>
                </a:solidFill>
                <a:effectLst/>
                <a:latin typeface="+mn-lt"/>
                <a:ea typeface="+mn-ea"/>
                <a:cs typeface="+mn-cs"/>
              </a:rPr>
              <a:t>Les aliments de complément adéquats sont-ils disponibles ? les ustensiles</a:t>
            </a:r>
            <a:r>
              <a:rPr lang="fr-FR" sz="1200" kern="1200" baseline="0" dirty="0" smtClean="0">
                <a:solidFill>
                  <a:schemeClr val="tx1"/>
                </a:solidFill>
                <a:effectLst/>
                <a:latin typeface="+mn-lt"/>
                <a:ea typeface="+mn-ea"/>
                <a:cs typeface="+mn-cs"/>
              </a:rPr>
              <a:t> et autres équipements/intrants</a:t>
            </a:r>
            <a:r>
              <a:rPr lang="fr-FR" sz="1200" kern="1200" dirty="0" smtClean="0">
                <a:solidFill>
                  <a:schemeClr val="tx1"/>
                </a:solidFill>
                <a:effectLst/>
                <a:latin typeface="+mn-lt"/>
                <a:ea typeface="+mn-ea"/>
                <a:cs typeface="+mn-cs"/>
              </a:rPr>
              <a:t> nécessaires à la préparation des repas sont-ils disponibles ?</a:t>
            </a:r>
            <a:endParaRPr lang="x-none" sz="12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fr-FR" sz="1200" kern="1200" dirty="0" smtClean="0">
                <a:solidFill>
                  <a:schemeClr val="tx1"/>
                </a:solidFill>
                <a:effectLst/>
                <a:latin typeface="+mn-lt"/>
                <a:ea typeface="+mn-ea"/>
                <a:cs typeface="+mn-cs"/>
              </a:rPr>
              <a:t>Les conditions d’hygiène sont-elles adéquates, ces personnes ont- elles accès à de l’eau potable, à des sanitaires / latrines</a:t>
            </a:r>
            <a:endParaRPr lang="x-none" sz="12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fr-FR" sz="1200" kern="1200" dirty="0" smtClean="0">
                <a:solidFill>
                  <a:schemeClr val="tx1"/>
                </a:solidFill>
                <a:effectLst/>
                <a:latin typeface="+mn-lt"/>
                <a:ea typeface="+mn-ea"/>
                <a:cs typeface="+mn-cs"/>
              </a:rPr>
              <a:t>Les parents sont-ils dans des dispositions mentales adéquates pour s’occuper de leurs enfants ? Pour allaiter les jeunes enfants ?</a:t>
            </a:r>
            <a:endParaRPr lang="x-none" sz="12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fr-FR" sz="1200" kern="1200" dirty="0" smtClean="0">
                <a:solidFill>
                  <a:schemeClr val="tx1"/>
                </a:solidFill>
                <a:effectLst/>
                <a:latin typeface="+mn-lt"/>
                <a:ea typeface="+mn-ea"/>
                <a:cs typeface="+mn-cs"/>
              </a:rPr>
              <a:t>Les formations sanitaires sont-elles</a:t>
            </a:r>
            <a:r>
              <a:rPr lang="fr-FR" sz="1200" kern="1200" baseline="0" dirty="0" smtClean="0">
                <a:solidFill>
                  <a:schemeClr val="tx1"/>
                </a:solidFill>
                <a:effectLst/>
                <a:latin typeface="+mn-lt"/>
                <a:ea typeface="+mn-ea"/>
                <a:cs typeface="+mn-cs"/>
              </a:rPr>
              <a:t> présentes</a:t>
            </a:r>
            <a:r>
              <a:rPr lang="fr-FR" sz="1200" kern="1200" dirty="0" smtClean="0">
                <a:solidFill>
                  <a:schemeClr val="tx1"/>
                </a:solidFill>
                <a:effectLst/>
                <a:latin typeface="+mn-lt"/>
                <a:ea typeface="+mn-ea"/>
                <a:cs typeface="+mn-cs"/>
              </a:rPr>
              <a:t> à proximité pour prodiguer des services de soins préventifs et curatifs de santé ?</a:t>
            </a:r>
            <a:endParaRPr lang="x-non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Tous</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 ces causes ont des impacts indirects et directs sur la malnutrition.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dirty="0" smtClean="0">
                <a:effectLst/>
                <a:latin typeface="Arial" panose="020B0604020202020204" pitchFamily="34" charset="0"/>
                <a:ea typeface="Calibri" panose="020F0502020204030204" pitchFamily="34" charset="0"/>
                <a:cs typeface="Times New Roman" panose="02020603050405020304" pitchFamily="18" charset="0"/>
              </a:rPr>
              <a:t>60 secondes</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07662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t>Diapo 12.</a:t>
            </a:r>
            <a:r>
              <a:rPr lang="fr-FR" sz="1200" b="1" baseline="0" dirty="0" smtClean="0"/>
              <a:t> </a:t>
            </a:r>
            <a:r>
              <a:rPr lang="fr-FR" sz="1200" b="1" dirty="0" smtClean="0"/>
              <a:t>Allaitement maternel et prévention</a:t>
            </a:r>
            <a:r>
              <a:rPr lang="fr-FR" sz="1200" b="1" baseline="0" dirty="0" smtClean="0"/>
              <a:t> du paludisme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smtClean="0"/>
              <a:t>Discuter de l’importance 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smtClean="0"/>
              <a:t>- </a:t>
            </a:r>
            <a:r>
              <a:rPr lang="fr-FR" sz="1200" baseline="0" dirty="0" smtClean="0"/>
              <a:t>  </a:t>
            </a:r>
            <a:r>
              <a:rPr lang="fr-FR" sz="1200" dirty="0" smtClean="0"/>
              <a:t>La mise au sein précoce au cours de la première heure après la naissance est importante tout comme ;</a:t>
            </a:r>
          </a:p>
          <a:p>
            <a:pPr marL="171450" indent="-171450">
              <a:buFontTx/>
              <a:buChar char="-"/>
            </a:pPr>
            <a:r>
              <a:rPr lang="fr-FR" sz="1200" dirty="0" smtClean="0"/>
              <a:t>L’allaitement exclusif durant les six (6) premiers mois; </a:t>
            </a:r>
          </a:p>
          <a:p>
            <a:pPr marL="171450" indent="-171450">
              <a:buFontTx/>
              <a:buChar char="-"/>
            </a:pPr>
            <a:r>
              <a:rPr lang="fr-FR" sz="1200" dirty="0" smtClean="0"/>
              <a:t>De même , la prévention des maladies comme par exemple le paludisme par l’usage</a:t>
            </a:r>
            <a:r>
              <a:rPr lang="fr-FR" sz="1200" baseline="0" dirty="0" smtClean="0"/>
              <a:t> des moustiquaires permettent de réduire indirectement la malnutrition, car ce sont des facteurs aggravants. </a:t>
            </a:r>
          </a:p>
          <a:p>
            <a:pPr marL="171450" indent="-171450">
              <a:buFontTx/>
              <a:buChar char="-"/>
            </a:pPr>
            <a:endPar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marL="0" indent="0">
              <a:buFontTx/>
              <a:buNone/>
            </a:pPr>
            <a:r>
              <a:rPr lang="fr-FR" sz="1200" b="1" baseline="0" dirty="0" smtClean="0">
                <a:effectLst/>
                <a:latin typeface="Arial" panose="020B0604020202020204" pitchFamily="34" charset="0"/>
                <a:ea typeface="Calibri" panose="020F0502020204030204" pitchFamily="34" charset="0"/>
                <a:cs typeface="Times New Roman" panose="02020603050405020304" pitchFamily="18" charset="0"/>
              </a:rPr>
              <a:t>30 secondes</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229687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13. La garde de l’enfant après le décès de sa mère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Certaines situations font qu’un parent peut se retrouver seul pour élever ses enfants ou des enfants séparés de leurs parents que d’autres membres de la famille / des proches doivent alors prendre en charge. Un adulte en situation de dépression / un enfant en manque d’affection, de soins, d’attention et de stimulation par les jeux peut tomber dans la malnutrition.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est</a:t>
            </a:r>
            <a:r>
              <a:rPr lang="fr-FR" sz="1200" kern="1200" baseline="0" dirty="0" smtClean="0">
                <a:solidFill>
                  <a:schemeClr val="tx1"/>
                </a:solidFill>
                <a:effectLst/>
                <a:latin typeface="+mn-lt"/>
                <a:ea typeface="+mn-ea"/>
                <a:cs typeface="+mn-cs"/>
              </a:rPr>
              <a:t> important de stimuler l’enfant et d’apporter des </a:t>
            </a:r>
            <a:r>
              <a:rPr lang="fr-FR" sz="1200" kern="1200" dirty="0" smtClean="0">
                <a:solidFill>
                  <a:schemeClr val="tx1"/>
                </a:solidFill>
                <a:effectLst/>
                <a:latin typeface="+mn-lt"/>
                <a:ea typeface="+mn-ea"/>
                <a:cs typeface="+mn-cs"/>
              </a:rPr>
              <a:t> soins psychosociaux</a:t>
            </a:r>
            <a:r>
              <a:rPr lang="fr-FR" sz="1200" kern="1200" baseline="0" dirty="0" smtClean="0">
                <a:solidFill>
                  <a:schemeClr val="tx1"/>
                </a:solidFill>
                <a:effectLst/>
                <a:latin typeface="+mn-lt"/>
                <a:ea typeface="+mn-ea"/>
                <a:cs typeface="+mn-cs"/>
              </a:rPr>
              <a:t>, d’apporter de</a:t>
            </a:r>
            <a:r>
              <a:rPr lang="fr-FR" sz="1200" kern="1200" dirty="0" smtClean="0">
                <a:solidFill>
                  <a:schemeClr val="tx1"/>
                </a:solidFill>
                <a:effectLst/>
                <a:latin typeface="+mn-lt"/>
                <a:ea typeface="+mn-ea"/>
                <a:cs typeface="+mn-cs"/>
              </a:rPr>
              <a:t> fréquentes interactions avec l’enfant (physiques, visuelles, verbales, affectives). </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30 secondes</a:t>
            </a:r>
            <a:r>
              <a:rPr lang="fr-FR" sz="1200" kern="1200" dirty="0" smtClean="0">
                <a:solidFill>
                  <a:schemeClr val="tx1"/>
                </a:solidFill>
                <a:effectLst/>
                <a:latin typeface="+mn-lt"/>
                <a:ea typeface="+mn-ea"/>
                <a:cs typeface="+mn-cs"/>
              </a:rPr>
              <a:t>.</a:t>
            </a:r>
            <a:r>
              <a:rPr lang="x-none" sz="1400" kern="1200" dirty="0" smtClean="0">
                <a:solidFill>
                  <a:schemeClr val="tx1"/>
                </a:solidFill>
                <a:effectLst/>
                <a:latin typeface="+mn-lt"/>
                <a:ea typeface="+mn-ea"/>
                <a:cs typeface="+mn-cs"/>
              </a:rPr>
              <a:t/>
            </a:r>
            <a:br>
              <a:rPr lang="x-none" sz="1400" kern="1200" dirty="0" smtClean="0">
                <a:solidFill>
                  <a:schemeClr val="tx1"/>
                </a:solidFill>
                <a:effectLst/>
                <a:latin typeface="+mn-lt"/>
                <a:ea typeface="+mn-ea"/>
                <a:cs typeface="+mn-cs"/>
              </a:rPr>
            </a:b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4963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14. Accès aux soins de sante et prévention des maladies (diagnostic et reconnaissance des maladies).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L’utilisation des services de prévention et de promotion de la santé</a:t>
            </a:r>
            <a:r>
              <a:rPr lang="fr-FR" sz="1200" kern="1200" baseline="0" dirty="0" smtClean="0">
                <a:solidFill>
                  <a:schemeClr val="tx1"/>
                </a:solidFill>
                <a:effectLst/>
                <a:latin typeface="+mn-lt"/>
                <a:ea typeface="+mn-ea"/>
                <a:cs typeface="+mn-cs"/>
              </a:rPr>
              <a:t> a également peut être également une cause de la malnutrition. Ainsi, le r</a:t>
            </a:r>
            <a:r>
              <a:rPr lang="fr-FR" sz="1200" kern="1200" dirty="0" smtClean="0">
                <a:solidFill>
                  <a:schemeClr val="tx1"/>
                </a:solidFill>
                <a:effectLst/>
                <a:latin typeface="+mn-lt"/>
                <a:ea typeface="+mn-ea"/>
                <a:cs typeface="+mn-cs"/>
              </a:rPr>
              <a:t>ecours aux services de soins curatifs en temps utile est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De même le manque d’accès aux services de soins de santé peut entrainer une récurrence de maladies infectieuses qui affaiblit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 système immunitaire de l’enfant et donc plus exposé à un épisode de malnutrition.</a:t>
            </a:r>
            <a:endParaRPr lang="x-non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30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444985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a:t>
            </a:r>
            <a:r>
              <a:rPr lang="fr-FR" sz="1200" b="1" kern="1200" baseline="0" dirty="0" smtClean="0">
                <a:solidFill>
                  <a:schemeClr val="tx1"/>
                </a:solidFill>
                <a:effectLst/>
                <a:latin typeface="+mn-lt"/>
                <a:ea typeface="+mn-ea"/>
                <a:cs typeface="+mn-cs"/>
              </a:rPr>
              <a:t> 16. Salubrité/insalubrité urbaines</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L’insalubrité a</a:t>
            </a:r>
            <a:r>
              <a:rPr lang="fr-FR" sz="1200" kern="1200" baseline="0" dirty="0" smtClean="0">
                <a:solidFill>
                  <a:schemeClr val="tx1"/>
                </a:solidFill>
                <a:effectLst/>
                <a:latin typeface="+mn-lt"/>
                <a:ea typeface="+mn-ea"/>
                <a:cs typeface="+mn-cs"/>
              </a:rPr>
              <a:t> une conséquence également sur la malnutrition. Il est important de vivre </a:t>
            </a:r>
            <a:r>
              <a:rPr lang="fr-FR" sz="1200" kern="1200" dirty="0" smtClean="0">
                <a:solidFill>
                  <a:schemeClr val="tx1"/>
                </a:solidFill>
                <a:effectLst/>
                <a:latin typeface="+mn-lt"/>
                <a:ea typeface="+mn-ea"/>
                <a:cs typeface="+mn-cs"/>
              </a:rPr>
              <a:t>d’un environnement assaini</a:t>
            </a:r>
            <a:r>
              <a:rPr lang="fr-FR" sz="1200" kern="1200" baseline="0" dirty="0" smtClean="0">
                <a:solidFill>
                  <a:schemeClr val="tx1"/>
                </a:solidFill>
                <a:effectLst/>
                <a:latin typeface="+mn-lt"/>
                <a:ea typeface="+mn-ea"/>
                <a:cs typeface="+mn-cs"/>
              </a:rPr>
              <a:t> caractérisé par une </a:t>
            </a:r>
            <a:r>
              <a:rPr lang="fr-FR" sz="1200" kern="1200" dirty="0" smtClean="0">
                <a:solidFill>
                  <a:schemeClr val="tx1"/>
                </a:solidFill>
                <a:effectLst/>
                <a:latin typeface="+mn-lt"/>
                <a:ea typeface="+mn-ea"/>
                <a:cs typeface="+mn-cs"/>
              </a:rPr>
              <a:t>gestion des déchets solides et liquides, plus particulièrement à la maison, dans un environnement ou les mesures d’hygiène sont adéquates.</a:t>
            </a:r>
            <a:r>
              <a:rPr lang="fr-FR" sz="1200" kern="1200" baseline="0" dirty="0" smtClean="0">
                <a:solidFill>
                  <a:schemeClr val="tx1"/>
                </a:solidFill>
                <a:effectLst/>
                <a:latin typeface="+mn-lt"/>
                <a:ea typeface="+mn-ea"/>
                <a:cs typeface="+mn-cs"/>
              </a:rPr>
              <a:t> Il s’agit également de la p</a:t>
            </a:r>
            <a:r>
              <a:rPr lang="fr-FR" sz="1200" kern="1200" dirty="0" smtClean="0">
                <a:solidFill>
                  <a:schemeClr val="tx1"/>
                </a:solidFill>
                <a:effectLst/>
                <a:latin typeface="+mn-lt"/>
                <a:ea typeface="+mn-ea"/>
                <a:cs typeface="+mn-cs"/>
              </a:rPr>
              <a:t>ropreté de la maison, notamment de l’aire de jeux de l’enfant.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salubrité consiste ainsi a éliminer les déjections de l’enfant, à</a:t>
            </a:r>
            <a:r>
              <a:rPr lang="fr-FR" sz="1200" kern="1200" baseline="0" dirty="0" smtClean="0">
                <a:solidFill>
                  <a:schemeClr val="tx1"/>
                </a:solidFill>
                <a:effectLst/>
                <a:latin typeface="+mn-lt"/>
                <a:ea typeface="+mn-ea"/>
                <a:cs typeface="+mn-cs"/>
              </a:rPr>
              <a:t> utiliser des</a:t>
            </a:r>
            <a:r>
              <a:rPr lang="fr-FR" sz="1200" kern="1200" dirty="0" smtClean="0">
                <a:solidFill>
                  <a:schemeClr val="tx1"/>
                </a:solidFill>
                <a:effectLst/>
                <a:latin typeface="+mn-lt"/>
                <a:ea typeface="+mn-ea"/>
                <a:cs typeface="+mn-cs"/>
              </a:rPr>
              <a:t> dispositifs sanitaires (par toute la famille). L’eau propre doit être à disposition faute de quoi, un individu exposé de façon récurrente à une eau sale peut être victime</a:t>
            </a:r>
            <a:r>
              <a:rPr lang="fr-FR" sz="1200" kern="1200" baseline="0" dirty="0" smtClean="0">
                <a:solidFill>
                  <a:schemeClr val="tx1"/>
                </a:solidFill>
                <a:effectLst/>
                <a:latin typeface="+mn-lt"/>
                <a:ea typeface="+mn-ea"/>
                <a:cs typeface="+mn-cs"/>
              </a:rPr>
              <a:t> de  </a:t>
            </a:r>
            <a:r>
              <a:rPr lang="fr-FR" sz="1200" kern="1200" dirty="0" smtClean="0">
                <a:solidFill>
                  <a:schemeClr val="tx1"/>
                </a:solidFill>
                <a:effectLst/>
                <a:latin typeface="+mn-lt"/>
                <a:ea typeface="+mn-ea"/>
                <a:cs typeface="+mn-cs"/>
              </a:rPr>
              <a:t>contamination bactérienne et peut être atteint d’une inflammation chronique liée a la flore intestinale (entéropathie environnementale) entrainant une mauvaise absorption des nutriments au niveau du petit intestin, et ainsi tomber dans la sous-nutrition.</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50 secondes</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r>
              <a:rPr lang="x-none" sz="105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332600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Diapo 16. Densité de la population au Niger (source : PNIN, 2020)</a:t>
            </a:r>
          </a:p>
          <a:p>
            <a:pPr algn="just"/>
            <a:endParaRPr lang="fr-FR" sz="1200" b="1" kern="1200" dirty="0" smtClean="0">
              <a:solidFill>
                <a:schemeClr val="tx1"/>
              </a:solidFill>
              <a:effectLst/>
              <a:latin typeface="+mn-lt"/>
              <a:ea typeface="+mn-ea"/>
              <a:cs typeface="+mn-cs"/>
            </a:endParaRPr>
          </a:p>
          <a:p>
            <a:pPr algn="just"/>
            <a:r>
              <a:rPr lang="fr-FR" sz="1200" b="0" kern="1200" dirty="0" smtClean="0">
                <a:solidFill>
                  <a:schemeClr val="tx1"/>
                </a:solidFill>
                <a:effectLst/>
                <a:latin typeface="+mn-lt"/>
                <a:ea typeface="+mn-ea"/>
                <a:cs typeface="+mn-cs"/>
              </a:rPr>
              <a:t>Sur cette carte,</a:t>
            </a:r>
            <a:r>
              <a:rPr lang="fr-FR" sz="1200" b="0" kern="1200" baseline="0" dirty="0" smtClean="0">
                <a:solidFill>
                  <a:schemeClr val="tx1"/>
                </a:solidFill>
                <a:effectLst/>
                <a:latin typeface="+mn-lt"/>
                <a:ea typeface="+mn-ea"/>
                <a:cs typeface="+mn-cs"/>
              </a:rPr>
              <a:t> un point représente 10 270 habitants. On constate que la </a:t>
            </a:r>
            <a:r>
              <a:rPr lang="fr-FR" sz="1200" b="0" kern="1200" dirty="0" smtClean="0">
                <a:solidFill>
                  <a:schemeClr val="tx1"/>
                </a:solidFill>
                <a:effectLst/>
                <a:latin typeface="+mn-lt"/>
                <a:ea typeface="+mn-ea"/>
                <a:cs typeface="+mn-cs"/>
              </a:rPr>
              <a:t>population</a:t>
            </a:r>
            <a:r>
              <a:rPr lang="fr-FR" sz="1200" b="0" kern="1200" baseline="0" dirty="0" smtClean="0">
                <a:solidFill>
                  <a:schemeClr val="tx1"/>
                </a:solidFill>
                <a:effectLst/>
                <a:latin typeface="+mn-lt"/>
                <a:ea typeface="+mn-ea"/>
                <a:cs typeface="+mn-cs"/>
              </a:rPr>
              <a:t> nigérienne est principalement concentrée dans le Sud du pays, le long des frontières du Nigéria, du Bénin et du Burkina Faso, c’est-à-dire dans les région de Dosso, Tillabéry, Maradi et Tahoua.</a:t>
            </a:r>
          </a:p>
          <a:p>
            <a:pPr algn="just"/>
            <a:endParaRPr lang="fr-FR" sz="1200" b="0" kern="1200" baseline="0" dirty="0" smtClean="0">
              <a:solidFill>
                <a:schemeClr val="tx1"/>
              </a:solidFill>
              <a:effectLst/>
              <a:latin typeface="+mn-lt"/>
              <a:ea typeface="+mn-ea"/>
              <a:cs typeface="+mn-cs"/>
            </a:endParaRPr>
          </a:p>
          <a:p>
            <a:pPr algn="just"/>
            <a:r>
              <a:rPr lang="fr-FR" sz="1200" b="0" kern="1200" baseline="0" dirty="0" smtClean="0">
                <a:solidFill>
                  <a:schemeClr val="tx1"/>
                </a:solidFill>
                <a:effectLst/>
                <a:latin typeface="+mn-lt"/>
                <a:ea typeface="+mn-ea"/>
                <a:cs typeface="+mn-cs"/>
              </a:rPr>
              <a:t>Ces disparités s’expliquent en majorité par les facteurs naturels puisque la majorité des grands fleuves se situe au Sud du pays et les conditions climatiques plus enviables au Sud du Niger, mais également par la proximité des marchés étrangers donnant la possibilité au populations de faire des échanges et du commerce. Cependant le Niger reste avant tout un pays rural puisque l</a:t>
            </a:r>
            <a:r>
              <a:rPr lang="fr-FR" dirty="0" smtClean="0"/>
              <a:t>’agriculture occupe une place très importante et fourni du travail à 70 % de la population active.</a:t>
            </a:r>
          </a:p>
          <a:p>
            <a:pPr algn="just"/>
            <a:endParaRPr lang="fr-FR" sz="1200" b="0" kern="1200" baseline="0" dirty="0" smtClean="0">
              <a:solidFill>
                <a:schemeClr val="tx1"/>
              </a:solidFill>
              <a:effectLst/>
              <a:latin typeface="+mn-lt"/>
              <a:ea typeface="+mn-ea"/>
              <a:cs typeface="+mn-cs"/>
            </a:endParaRPr>
          </a:p>
          <a:p>
            <a:pPr algn="just"/>
            <a:r>
              <a:rPr lang="fr-FR" sz="1200" b="0" i="1" kern="1200" baseline="0" dirty="0" smtClean="0">
                <a:solidFill>
                  <a:schemeClr val="tx1"/>
                </a:solidFill>
                <a:effectLst/>
                <a:latin typeface="+mn-lt"/>
                <a:ea typeface="+mn-ea"/>
                <a:cs typeface="+mn-cs"/>
              </a:rPr>
              <a:t>Discuter avec les participants les défis démographiques  et leurs répercussions sur la malnutrition (Indice synthétique de fécondité élevé, forte pression sur les ressources naturelles…...) </a:t>
            </a:r>
          </a:p>
          <a:p>
            <a:pPr algn="just"/>
            <a:endParaRPr lang="fr-FR" sz="1200" b="0" i="1" kern="1200" baseline="0" dirty="0" smtClean="0">
              <a:solidFill>
                <a:schemeClr val="tx1"/>
              </a:solidFill>
              <a:effectLst/>
              <a:latin typeface="+mn-lt"/>
              <a:ea typeface="+mn-ea"/>
              <a:cs typeface="+mn-cs"/>
            </a:endParaRPr>
          </a:p>
          <a:p>
            <a:pPr algn="just"/>
            <a:r>
              <a:rPr lang="fr-FR" sz="1200" b="1" i="0" kern="1200" baseline="0" dirty="0" smtClean="0">
                <a:solidFill>
                  <a:schemeClr val="tx1"/>
                </a:solidFill>
                <a:effectLst/>
                <a:latin typeface="+mn-lt"/>
                <a:ea typeface="+mn-ea"/>
                <a:cs typeface="+mn-cs"/>
              </a:rPr>
              <a:t>1 minute</a:t>
            </a:r>
            <a:r>
              <a:rPr lang="fr-FR" sz="1200" b="0" i="1" kern="1200" baseline="0" dirty="0" smtClean="0">
                <a:solidFill>
                  <a:schemeClr val="tx1"/>
                </a:solidFill>
                <a:effectLst/>
                <a:latin typeface="+mn-lt"/>
                <a:ea typeface="+mn-ea"/>
                <a:cs typeface="+mn-cs"/>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211740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smtClean="0"/>
              <a:t>Diapo 17.</a:t>
            </a:r>
            <a:r>
              <a:rPr lang="fr-FR" sz="1200" b="1" baseline="0" dirty="0" smtClean="0"/>
              <a:t> </a:t>
            </a:r>
            <a:r>
              <a:rPr lang="fr-FR" sz="1200" b="1" dirty="0" smtClean="0"/>
              <a:t>Cadre conceptuel des causes de la malnutrition (adapté de l’UNICEF, 1990)</a:t>
            </a:r>
          </a:p>
          <a:p>
            <a:endParaRPr lang="fr-FR" sz="1200" b="1" dirty="0" smtClean="0"/>
          </a:p>
          <a:p>
            <a:r>
              <a:rPr lang="fr-FR" sz="1200" kern="1200" dirty="0" smtClean="0">
                <a:solidFill>
                  <a:schemeClr val="tx1"/>
                </a:solidFill>
                <a:effectLst/>
                <a:latin typeface="+mn-lt"/>
                <a:ea typeface="+mn-ea"/>
                <a:cs typeface="+mn-cs"/>
              </a:rPr>
              <a:t>Ce modèle identifie les différents niveaux de causalité, les facteurs interconnectés qui influencent le statut nutritionnel de la population et engendrent la malnutrition et ses conséquences à court et long terme ainsi que les conséquences intergénérationnelles.</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causes directes ou immédiates</a:t>
            </a:r>
            <a:r>
              <a:rPr lang="fr-FR" sz="1200" kern="1200" dirty="0" smtClean="0">
                <a:solidFill>
                  <a:schemeClr val="tx1"/>
                </a:solidFill>
                <a:effectLst/>
                <a:latin typeface="+mn-lt"/>
                <a:ea typeface="+mn-ea"/>
                <a:cs typeface="+mn-cs"/>
              </a:rPr>
              <a:t> agissant au niveau de l’individu sont : </a:t>
            </a:r>
            <a:r>
              <a:rPr lang="fr-FR" sz="1200" b="1" kern="1200" dirty="0" smtClean="0">
                <a:solidFill>
                  <a:schemeClr val="tx1"/>
                </a:solidFill>
                <a:effectLst/>
                <a:latin typeface="+mn-lt"/>
                <a:ea typeface="+mn-ea"/>
                <a:cs typeface="+mn-cs"/>
              </a:rPr>
              <a:t>un apport alimentaire inadéquat et les maladies infectieuses</a:t>
            </a:r>
            <a:r>
              <a:rPr lang="fr-FR" sz="1200" kern="1200" dirty="0" smtClean="0">
                <a:solidFill>
                  <a:schemeClr val="tx1"/>
                </a:solidFill>
                <a:effectLst/>
                <a:latin typeface="+mn-lt"/>
                <a:ea typeface="+mn-ea"/>
                <a:cs typeface="+mn-cs"/>
              </a:rPr>
              <a:t>. Les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enfants qui sont exposés à un risque élevé de maladies diarrhéiques, d’infections respiratoires, de paludismes qui affaiblissent leur système immunitaire sont</a:t>
            </a:r>
            <a:r>
              <a:rPr lang="fr-FR" sz="1200" kern="1200" baseline="0" dirty="0" smtClean="0">
                <a:solidFill>
                  <a:schemeClr val="tx1"/>
                </a:solidFill>
                <a:effectLst/>
                <a:latin typeface="+mn-lt"/>
                <a:ea typeface="+mn-ea"/>
                <a:cs typeface="+mn-cs"/>
              </a:rPr>
              <a:t> exposés p</a:t>
            </a:r>
            <a:r>
              <a:rPr lang="fr-FR" sz="1200" kern="1200" dirty="0" smtClean="0">
                <a:solidFill>
                  <a:schemeClr val="tx1"/>
                </a:solidFill>
                <a:effectLst/>
                <a:latin typeface="+mn-lt"/>
                <a:ea typeface="+mn-ea"/>
                <a:cs typeface="+mn-cs"/>
              </a:rPr>
              <a:t>ar ricochet à un risque accru de sous-nutrition. De même, les enfants malnutris ont également un système immunitaire affaibli et donc à haut risque de contracter les trois (3) principales affections (diarrhées, infections respiratoires et paludisme). On se trouve ainsi dans un cycle vicieux maladie-malnutrition. </a:t>
            </a:r>
          </a:p>
          <a:p>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causes sous-jacentes</a:t>
            </a:r>
            <a:r>
              <a:rPr lang="fr-FR" sz="1200" kern="1200" dirty="0" smtClean="0">
                <a:solidFill>
                  <a:schemeClr val="tx1"/>
                </a:solidFill>
                <a:effectLst/>
                <a:latin typeface="+mn-lt"/>
                <a:ea typeface="+mn-ea"/>
                <a:cs typeface="+mn-cs"/>
              </a:rPr>
              <a:t> agissent, quant à elles, au niveau des ménages, des communautés, et sont regroupées en </a:t>
            </a:r>
            <a:r>
              <a:rPr lang="fr-FR" sz="1200" b="1" kern="1200" dirty="0" smtClean="0">
                <a:solidFill>
                  <a:schemeClr val="tx1"/>
                </a:solidFill>
                <a:effectLst/>
                <a:latin typeface="+mn-lt"/>
                <a:ea typeface="+mn-ea"/>
                <a:cs typeface="+mn-cs"/>
              </a:rPr>
              <a:t>3 catégories : 1) l’insécurité alimentaire des ménages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2) les pratiques de soins et d’alimentation inadaptées </a:t>
            </a:r>
            <a:r>
              <a:rPr lang="fr-FR" sz="1200" kern="1200" dirty="0" smtClean="0">
                <a:solidFill>
                  <a:schemeClr val="tx1"/>
                </a:solidFill>
                <a:effectLst/>
                <a:latin typeface="+mn-lt"/>
                <a:ea typeface="+mn-ea"/>
                <a:cs typeface="+mn-cs"/>
              </a:rPr>
              <a:t>(environnement social), </a:t>
            </a:r>
            <a:r>
              <a:rPr lang="fr-FR" sz="1200" b="1" kern="1200" dirty="0" smtClean="0">
                <a:solidFill>
                  <a:schemeClr val="tx1"/>
                </a:solidFill>
                <a:effectLst/>
                <a:latin typeface="+mn-lt"/>
                <a:ea typeface="+mn-ea"/>
                <a:cs typeface="+mn-cs"/>
              </a:rPr>
              <a:t>et 3) la santé publique </a:t>
            </a:r>
            <a:r>
              <a:rPr lang="fr-FR" sz="1200" kern="1200" dirty="0" smtClean="0">
                <a:solidFill>
                  <a:schemeClr val="tx1"/>
                </a:solidFill>
                <a:effectLst/>
                <a:latin typeface="+mn-lt"/>
                <a:ea typeface="+mn-ea"/>
                <a:cs typeface="+mn-cs"/>
              </a:rPr>
              <a:t>(eau, hygiène et assainissement, environnement physique et soins de santé), </a:t>
            </a:r>
            <a:endParaRPr lang="en-GB"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causes fondamentales ou structurelles</a:t>
            </a:r>
            <a:r>
              <a:rPr lang="fr-FR" sz="1200" kern="1200" dirty="0" smtClean="0">
                <a:solidFill>
                  <a:schemeClr val="tx1"/>
                </a:solidFill>
                <a:effectLst/>
                <a:latin typeface="+mn-lt"/>
                <a:ea typeface="+mn-ea"/>
                <a:cs typeface="+mn-cs"/>
              </a:rPr>
              <a:t> agissent sur la société tout entière. Elles font référence au contexte socio-économique et politique, aux risques liés à une répartition inéquitable des ressources et du capital financier.</a:t>
            </a:r>
            <a:endParaRPr lang="en-GB"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L’environnent économique, social, politique et idéologique</a:t>
            </a:r>
            <a:r>
              <a:rPr lang="fr-FR" sz="1200" kern="1200" dirty="0" smtClean="0">
                <a:solidFill>
                  <a:schemeClr val="tx1"/>
                </a:solidFill>
                <a:effectLst/>
                <a:latin typeface="+mn-lt"/>
                <a:ea typeface="+mn-ea"/>
                <a:cs typeface="+mn-cs"/>
              </a:rPr>
              <a:t> a un impact sur l’utilisation des ressources et sur comment les revenus générés par ces ressources sont distribués.  </a:t>
            </a:r>
          </a:p>
          <a:p>
            <a:endParaRPr lang="fr-FR" sz="1200" b="1" kern="1200" dirty="0" smtClean="0">
              <a:solidFill>
                <a:schemeClr val="tx1"/>
              </a:solidFill>
              <a:effectLst/>
              <a:latin typeface="+mn-lt"/>
              <a:ea typeface="+mn-ea"/>
              <a:cs typeface="+mn-cs"/>
            </a:endParaRPr>
          </a:p>
          <a:p>
            <a:r>
              <a:rPr lang="fr-FR" sz="1200" b="1" i="0" kern="1200" dirty="0" smtClean="0">
                <a:solidFill>
                  <a:schemeClr val="tx1"/>
                </a:solidFill>
                <a:effectLst/>
                <a:latin typeface="+mn-lt"/>
                <a:ea typeface="+mn-ea"/>
                <a:cs typeface="+mn-cs"/>
              </a:rPr>
              <a:t>Vous pouvez vous </a:t>
            </a:r>
            <a:r>
              <a:rPr lang="fr-FR" sz="1200" b="1" i="0" kern="1200" baseline="0" dirty="0" smtClean="0">
                <a:solidFill>
                  <a:schemeClr val="tx1"/>
                </a:solidFill>
                <a:effectLst/>
                <a:latin typeface="+mn-lt"/>
                <a:ea typeface="+mn-ea"/>
                <a:cs typeface="+mn-cs"/>
              </a:rPr>
              <a:t>référer a la fiche technique 1.4 portant les causes et conséquences de la malnutrition pour plus d’information sur le sujet.</a:t>
            </a:r>
            <a:endParaRPr lang="fr-FR"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1" dirty="0" smtClean="0">
              <a:effectLst/>
              <a:latin typeface="Arial" panose="020B0604020202020204" pitchFamily="34" charset="0"/>
              <a:ea typeface="Calibri" panose="020F0502020204030204" pitchFamily="34" charset="0"/>
              <a:cs typeface="Times New Roman" panose="02020603050405020304" pitchFamily="18" charset="0"/>
            </a:endParaRPr>
          </a:p>
          <a:p>
            <a:r>
              <a:rPr lang="fr-FR" sz="1200" b="1" kern="1200" dirty="0" smtClean="0">
                <a:solidFill>
                  <a:schemeClr val="tx1"/>
                </a:solidFill>
                <a:effectLst/>
                <a:latin typeface="+mn-lt"/>
                <a:ea typeface="+mn-ea"/>
                <a:cs typeface="+mn-cs"/>
              </a:rPr>
              <a:t>2 minutes.</a:t>
            </a:r>
          </a:p>
          <a:p>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9808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 Diapo 18. Les Facteurs de risque de malnutrition par carence en micronutriments </a:t>
            </a:r>
            <a:endParaRPr lang="x-none"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principales causes ou facteurs de risque de malnutrition par carence en micronutriments, bien que parfois différenciées selon le type de nutriment considéré, sont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Régime alimentaire monotone entraînant un faible apport en micronutriments, et faible biodisponibilité, en particulier des minéraux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Faible consommation de fruits et légumes et d’aliments d’origine animale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Faible prévalence de l’allaitement maternel </a:t>
            </a:r>
            <a:r>
              <a:rPr lang="fr-FR" dirty="0" smtClean="0"/>
              <a:t>en particulier exclusif chez les 0-5 mois. </a:t>
            </a:r>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Faible concentration en micronutriments dans les aliments complémentaires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Augmentation des besoins physiologiques pendant la grossesse et l’allaitement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Augmentation des besoins due à une infection aiguë (surtout si les épisodes infectieux fréquents), une infection chronique (par exemple tuberculose, paludisme et VIH/sida) ou une maladie (par exemple le cancer)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Mauvais état nutritionnel général sur fond de malnutrition aigüe ou chronique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Malabsorption due à la diarrhée ou à la présence de parasites intestinaux (par exemple Giardia </a:t>
            </a:r>
            <a:r>
              <a:rPr lang="fr-FR" sz="1200" kern="1200" dirty="0" err="1" smtClean="0">
                <a:solidFill>
                  <a:schemeClr val="tx1"/>
                </a:solidFill>
                <a:effectLst/>
                <a:latin typeface="+mn-lt"/>
                <a:ea typeface="+mn-ea"/>
                <a:cs typeface="+mn-cs"/>
              </a:rPr>
              <a:t>lamblia</a:t>
            </a:r>
            <a:r>
              <a:rPr lang="fr-FR" sz="1200" kern="1200" dirty="0" smtClean="0">
                <a:solidFill>
                  <a:schemeClr val="tx1"/>
                </a:solidFill>
                <a:effectLst/>
                <a:latin typeface="+mn-lt"/>
                <a:ea typeface="+mn-ea"/>
                <a:cs typeface="+mn-cs"/>
              </a:rPr>
              <a:t>, ankylostomes)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Variations saisonnières de la disponibilité des denrées alimentaires, disette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Situation sociale défavorisée, analphabétisme, faible niveau d’instruction ; </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Situation économique défavorisée, pauvreté.</a:t>
            </a:r>
          </a:p>
          <a:p>
            <a:pPr marL="171450" indent="-171450">
              <a:buFont typeface="Arial" panose="020B0604020202020204" pitchFamily="34" charset="0"/>
              <a:buChar char="•"/>
            </a:pPr>
            <a:endParaRPr lang="fr-FR" altLang="x-none" sz="1200" kern="1200" dirty="0" smtClean="0">
              <a:solidFill>
                <a:schemeClr val="tx1"/>
              </a:solidFill>
              <a:effectLst/>
              <a:latin typeface="+mn-lt"/>
              <a:ea typeface="+mn-ea"/>
              <a:cs typeface="+mn-cs"/>
            </a:endParaRPr>
          </a:p>
          <a:p>
            <a:pPr marL="0" indent="0">
              <a:buFont typeface="Arial" panose="020B0604020202020204" pitchFamily="34" charset="0"/>
              <a:buNone/>
            </a:pPr>
            <a:r>
              <a:rPr lang="fr-FR" altLang="x-none" sz="1200" b="1" kern="1200" dirty="0" smtClean="0">
                <a:solidFill>
                  <a:schemeClr val="tx1"/>
                </a:solidFill>
                <a:effectLst/>
                <a:latin typeface="+mn-lt"/>
                <a:ea typeface="+mn-ea"/>
                <a:cs typeface="+mn-cs"/>
              </a:rPr>
              <a:t>1 minute et 20 secondes</a:t>
            </a:r>
            <a:r>
              <a:rPr lang="fr-FR" altLang="x-none" sz="1200" kern="1200" dirty="0" smtClean="0">
                <a:solidFill>
                  <a:schemeClr val="tx1"/>
                </a:solidFill>
                <a:effectLst/>
                <a:latin typeface="+mn-lt"/>
                <a:ea typeface="+mn-ea"/>
                <a:cs typeface="+mn-cs"/>
              </a:rPr>
              <a:t>.</a:t>
            </a:r>
            <a:endParaRPr lang="x-none" altLang="x-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2379412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Diapo 19. Titre introductif</a:t>
            </a:r>
            <a:r>
              <a:rPr lang="fr-FR" b="1" baseline="0" dirty="0" smtClean="0"/>
              <a:t> sur les conséquences de la malnutrition</a:t>
            </a:r>
            <a:endParaRPr lang="fr-FR" b="1" dirty="0" smtClean="0"/>
          </a:p>
          <a:p>
            <a:endParaRPr lang="fr-FR" dirty="0" smtClean="0"/>
          </a:p>
          <a:p>
            <a:r>
              <a:rPr lang="fr-FR" dirty="0" smtClean="0"/>
              <a:t>Nous</a:t>
            </a:r>
            <a:r>
              <a:rPr lang="fr-FR" baseline="0" dirty="0" smtClean="0"/>
              <a:t> allons maintenant abordé les conséquences de la malnutrition. </a:t>
            </a:r>
          </a:p>
          <a:p>
            <a:endParaRPr lang="fr-FR" baseline="0" dirty="0" smtClean="0"/>
          </a:p>
          <a:p>
            <a:r>
              <a:rPr lang="fr-FR" b="1" baseline="0" dirty="0" smtClean="0"/>
              <a:t>5 secondes</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74989CCC-5FC6-F141-82E1-CC45A867ECCD}" type="slidenum">
              <a:rPr lang="fr-FR" smtClean="0"/>
              <a:t>19</a:t>
            </a:fld>
            <a:endParaRPr lang="fr-FR"/>
          </a:p>
        </p:txBody>
      </p:sp>
    </p:spTree>
    <p:extLst>
      <p:ext uri="{BB962C8B-B14F-4D97-AF65-F5344CB8AC3E}">
        <p14:creationId xmlns:p14="http://schemas.microsoft.com/office/powerpoint/2010/main" val="82724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 Objectifs de la session</a:t>
            </a:r>
          </a:p>
          <a:p>
            <a:endParaRPr lang="fr-FR" b="0" dirty="0" smtClean="0"/>
          </a:p>
          <a:p>
            <a:pPr marL="0" indent="0">
              <a:lnSpc>
                <a:spcPct val="100000"/>
              </a:lnSpc>
              <a:buNone/>
            </a:pPr>
            <a:r>
              <a:rPr lang="fr-FR" b="0" dirty="0" smtClean="0"/>
              <a:t>À la fin de la session, vous serez capables de : </a:t>
            </a:r>
          </a:p>
          <a:p>
            <a:pPr marL="0" indent="0">
              <a:lnSpc>
                <a:spcPct val="100000"/>
              </a:lnSpc>
              <a:buNone/>
            </a:pPr>
            <a:endParaRPr lang="fr-FR" b="0" dirty="0" smtClean="0"/>
          </a:p>
          <a:p>
            <a:pPr marL="171450" indent="-171450">
              <a:lnSpc>
                <a:spcPct val="100000"/>
              </a:lnSpc>
              <a:buFont typeface="Arial" panose="020B0604020202020204" pitchFamily="34" charset="0"/>
              <a:buChar char="•"/>
            </a:pPr>
            <a:r>
              <a:rPr lang="fr-FR" sz="1200" b="0" dirty="0" smtClean="0">
                <a:solidFill>
                  <a:schemeClr val="accent1">
                    <a:lumMod val="50000"/>
                  </a:schemeClr>
                </a:solidFill>
              </a:rPr>
              <a:t>Connaitre l’importance du concept de vulnérabilit</a:t>
            </a:r>
            <a:r>
              <a:rPr lang="fr-FR" sz="1200" b="0" baseline="0" dirty="0" smtClean="0">
                <a:solidFill>
                  <a:schemeClr val="tx1"/>
                </a:solidFill>
              </a:rPr>
              <a:t>é ;</a:t>
            </a:r>
            <a:endParaRPr lang="fr-FR" sz="1200" b="0" dirty="0" smtClean="0"/>
          </a:p>
          <a:p>
            <a:pPr marL="171450" indent="-171450">
              <a:lnSpc>
                <a:spcPct val="100000"/>
              </a:lnSpc>
              <a:buFont typeface="Arial" panose="020B0604020202020204" pitchFamily="34" charset="0"/>
              <a:buChar char="•"/>
            </a:pPr>
            <a:r>
              <a:rPr lang="fr-FR" sz="1200" b="0" dirty="0" smtClean="0">
                <a:solidFill>
                  <a:schemeClr val="accent2">
                    <a:lumMod val="50000"/>
                  </a:schemeClr>
                </a:solidFill>
              </a:rPr>
              <a:t>Comprendre le cadre conceptuel de la malnutrition ;</a:t>
            </a:r>
          </a:p>
          <a:p>
            <a:pPr marL="171450" lvl="0" indent="-171450">
              <a:lnSpc>
                <a:spcPct val="100000"/>
              </a:lnSpc>
              <a:buFont typeface="Arial" panose="020B0604020202020204" pitchFamily="34" charset="0"/>
              <a:buChar char="•"/>
            </a:pPr>
            <a:r>
              <a:rPr lang="fr-FR" sz="1200" b="0" dirty="0" smtClean="0">
                <a:solidFill>
                  <a:schemeClr val="accent5">
                    <a:lumMod val="75000"/>
                  </a:schemeClr>
                </a:solidFill>
              </a:rPr>
              <a:t>Comprendre les différentes causes et facteurs qui impactent l’état nutritionnel et comment ces différents paramètres sont interconnectés et s’influencent mutuellement ;</a:t>
            </a:r>
          </a:p>
          <a:p>
            <a:pPr marL="171450" lvl="0" indent="-171450">
              <a:lnSpc>
                <a:spcPct val="100000"/>
              </a:lnSpc>
              <a:buFont typeface="Arial" panose="020B0604020202020204" pitchFamily="34" charset="0"/>
              <a:buChar char="•"/>
            </a:pPr>
            <a:r>
              <a:rPr lang="fr-FR" sz="1200" b="0" dirty="0" smtClean="0">
                <a:solidFill>
                  <a:schemeClr val="accent6">
                    <a:lumMod val="75000"/>
                  </a:schemeClr>
                </a:solidFill>
              </a:rPr>
              <a:t>Connaitre l’importance des conséquences de la malnutrition.</a:t>
            </a:r>
          </a:p>
          <a:p>
            <a:pPr marL="171450" lvl="0" indent="-171450">
              <a:lnSpc>
                <a:spcPct val="100000"/>
              </a:lnSpc>
              <a:buFont typeface="Arial" panose="020B0604020202020204" pitchFamily="34" charset="0"/>
              <a:buChar char="•"/>
            </a:pP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397785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20.</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Conséquences de la malnutrition chez l’individu.</a:t>
            </a:r>
            <a:endParaRPr lang="x-none" sz="1200" b="1"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L’individu affecté par la malnutrition a un risque accru de : (i) Décès particulièrement chez les enfants de moins de 5 ans avec un risque 3 à 9 fois plus élevé; (2) Infections, en raison d'une immunité réduite et des altérations physiopathologiques; (3) Maladies métaboliques et cardiovasculaires plus tard dans la vie (par exemple, diabète, obésité); (4) Troubles du développement physique et mental et réduction des capacités d’apprentissage et productive;</a:t>
            </a:r>
            <a:endParaRPr lang="fr-FR" dirty="0" smtClean="0"/>
          </a:p>
          <a:p>
            <a:pPr algn="l">
              <a:buClr>
                <a:schemeClr val="accent2"/>
              </a:buClr>
              <a:buSzPct val="80000"/>
              <a:buFont typeface="Wingdings" pitchFamily="2" charset="2"/>
              <a:buNone/>
              <a:defRPr/>
            </a:pPr>
            <a:endParaRPr lang="es-ES" sz="1200" b="1" dirty="0" smtClean="0">
              <a:solidFill>
                <a:srgbClr val="FFFF00"/>
              </a:solidFill>
              <a:latin typeface="Trebuchet MS" pitchFamily="34" charset="0"/>
            </a:endParaRPr>
          </a:p>
          <a:p>
            <a:pPr algn="l">
              <a:buClr>
                <a:schemeClr val="accent2"/>
              </a:buClr>
              <a:buSzPct val="80000"/>
              <a:buFont typeface="Wingdings" pitchFamily="2" charset="2"/>
              <a:buNone/>
              <a:defRPr/>
            </a:pPr>
            <a:r>
              <a:rPr lang="es-ES" sz="1200" b="0" dirty="0" smtClean="0">
                <a:solidFill>
                  <a:srgbClr val="FFFF00"/>
                </a:solidFill>
                <a:latin typeface="Trebuchet MS" pitchFamily="34" charset="0"/>
              </a:rPr>
              <a:t>La </a:t>
            </a:r>
            <a:r>
              <a:rPr lang="es-ES" sz="1200" b="0" dirty="0" err="1" smtClean="0">
                <a:solidFill>
                  <a:srgbClr val="FFFF00"/>
                </a:solidFill>
                <a:latin typeface="Trebuchet MS" pitchFamily="34" charset="0"/>
              </a:rPr>
              <a:t>malnutrition</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est</a:t>
            </a:r>
            <a:r>
              <a:rPr lang="es-ES" sz="1200" b="0" dirty="0" smtClean="0">
                <a:solidFill>
                  <a:srgbClr val="FFFF00"/>
                </a:solidFill>
                <a:latin typeface="Trebuchet MS" pitchFamily="34" charset="0"/>
              </a:rPr>
              <a:t> un </a:t>
            </a:r>
            <a:r>
              <a:rPr lang="es-ES" sz="1200" b="0" dirty="0" err="1" smtClean="0">
                <a:solidFill>
                  <a:srgbClr val="FFFF00"/>
                </a:solidFill>
                <a:latin typeface="Trebuchet MS" pitchFamily="34" charset="0"/>
              </a:rPr>
              <a:t>obstacle</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au</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développement</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humain</a:t>
            </a:r>
            <a:r>
              <a:rPr lang="es-ES" sz="1200" b="0" dirty="0" smtClean="0">
                <a:solidFill>
                  <a:srgbClr val="FFFF00"/>
                </a:solidFill>
                <a:latin typeface="Trebuchet MS" pitchFamily="34" charset="0"/>
              </a:rPr>
              <a:t>. Elle </a:t>
            </a:r>
            <a:r>
              <a:rPr lang="es-ES" sz="1200" b="0" dirty="0" err="1" smtClean="0">
                <a:solidFill>
                  <a:srgbClr val="FFFF00"/>
                </a:solidFill>
                <a:latin typeface="Trebuchet MS" pitchFamily="34" charset="0"/>
              </a:rPr>
              <a:t>réduit</a:t>
            </a:r>
            <a:r>
              <a:rPr lang="es-ES" sz="1200" b="0" dirty="0" smtClean="0">
                <a:solidFill>
                  <a:srgbClr val="FFFF00"/>
                </a:solidFill>
                <a:latin typeface="Trebuchet MS" pitchFamily="34" charset="0"/>
              </a:rPr>
              <a:t> les </a:t>
            </a:r>
            <a:r>
              <a:rPr lang="es-ES" sz="1200" b="0" dirty="0" err="1" smtClean="0">
                <a:solidFill>
                  <a:srgbClr val="FFFF00"/>
                </a:solidFill>
                <a:latin typeface="Trebuchet MS" pitchFamily="34" charset="0"/>
              </a:rPr>
              <a:t>capacités</a:t>
            </a:r>
            <a:r>
              <a:rPr lang="es-ES" sz="1200" b="0" dirty="0" smtClean="0">
                <a:solidFill>
                  <a:srgbClr val="FFFF00"/>
                </a:solidFill>
                <a:latin typeface="Trebuchet MS" pitchFamily="34" charset="0"/>
              </a:rPr>
              <a:t> de </a:t>
            </a:r>
            <a:r>
              <a:rPr lang="es-ES" sz="1200" b="0" dirty="0" err="1" smtClean="0">
                <a:solidFill>
                  <a:srgbClr val="FFFF00"/>
                </a:solidFill>
                <a:latin typeface="Trebuchet MS" pitchFamily="34" charset="0"/>
              </a:rPr>
              <a:t>développement</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économique</a:t>
            </a:r>
            <a:r>
              <a:rPr lang="es-ES" sz="1200" b="0" dirty="0" smtClean="0">
                <a:solidFill>
                  <a:srgbClr val="FFFF00"/>
                </a:solidFill>
                <a:latin typeface="Trebuchet MS" pitchFamily="34" charset="0"/>
              </a:rPr>
              <a:t> des </a:t>
            </a:r>
            <a:r>
              <a:rPr lang="es-ES" sz="1200" b="0" dirty="0" err="1" smtClean="0">
                <a:solidFill>
                  <a:srgbClr val="FFFF00"/>
                </a:solidFill>
                <a:latin typeface="Trebuchet MS" pitchFamily="34" charset="0"/>
              </a:rPr>
              <a:t>pays</a:t>
            </a:r>
            <a:r>
              <a:rPr lang="es-ES" sz="1200" b="0" dirty="0" smtClean="0">
                <a:solidFill>
                  <a:srgbClr val="FFFF00"/>
                </a:solidFill>
                <a:latin typeface="Trebuchet MS" pitchFamily="34" charset="0"/>
              </a:rPr>
              <a:t> </a:t>
            </a:r>
            <a:r>
              <a:rPr lang="es-ES" sz="1200" b="0" dirty="0" err="1" smtClean="0">
                <a:solidFill>
                  <a:srgbClr val="FFFF00"/>
                </a:solidFill>
                <a:latin typeface="Trebuchet MS" pitchFamily="34" charset="0"/>
              </a:rPr>
              <a:t>pour</a:t>
            </a:r>
            <a:r>
              <a:rPr lang="es-ES" sz="1200" b="0" dirty="0" smtClean="0">
                <a:solidFill>
                  <a:srgbClr val="FFFF00"/>
                </a:solidFill>
                <a:latin typeface="Trebuchet MS" pitchFamily="34" charset="0"/>
              </a:rPr>
              <a:t> des </a:t>
            </a:r>
            <a:r>
              <a:rPr lang="es-ES" sz="1200" b="0" dirty="0" err="1" smtClean="0">
                <a:solidFill>
                  <a:srgbClr val="FFFF00"/>
                </a:solidFill>
                <a:latin typeface="Trebuchet MS" pitchFamily="34" charset="0"/>
              </a:rPr>
              <a:t>générations</a:t>
            </a:r>
            <a:r>
              <a:rPr lang="es-ES" sz="1200" b="0" dirty="0" smtClean="0">
                <a:solidFill>
                  <a:srgbClr val="FFFF00"/>
                </a:solidFill>
                <a:latin typeface="Trebuchet MS" pitchFamily="34" charset="0"/>
              </a:rPr>
              <a:t>. </a:t>
            </a:r>
            <a:r>
              <a:rPr lang="fr-FR" altLang="en-US" b="0" dirty="0" smtClean="0">
                <a:solidFill>
                  <a:srgbClr val="00B050"/>
                </a:solidFill>
                <a:latin typeface="Trebuchet MS" panose="020B0603020202020204" pitchFamily="34" charset="0"/>
              </a:rPr>
              <a:t>La majorité des populations victimes de faim et de malnutrition dans le monde ne vivent pas dans des situations de conflits ou de catastrophe naturelle, mais dans des pays stables, en développement </a:t>
            </a:r>
            <a:r>
              <a:rPr lang="fr-FR" altLang="en-US" b="1" dirty="0" smtClean="0">
                <a:solidFill>
                  <a:srgbClr val="00B050"/>
                </a:solidFill>
                <a:latin typeface="Trebuchet MS" panose="020B0603020202020204" pitchFamily="34" charset="0"/>
              </a:rPr>
              <a:t>…</a:t>
            </a:r>
          </a:p>
          <a:p>
            <a:pPr marL="0" indent="0">
              <a:spcAft>
                <a:spcPts val="1200"/>
              </a:spcAft>
              <a:buFontTx/>
              <a:buNone/>
              <a:defRPr/>
            </a:pPr>
            <a:r>
              <a:rPr lang="fr-FR" sz="1200" b="1" dirty="0" smtClean="0">
                <a:latin typeface="Trebuchet MS" pitchFamily="34" charset="0"/>
              </a:rPr>
              <a:t>La malnutrition freine la croissance économique et perpétue la pauvreté</a:t>
            </a:r>
            <a:r>
              <a:rPr lang="fr-FR" sz="1200" dirty="0" smtClean="0">
                <a:latin typeface="Trebuchet MS" pitchFamily="34" charset="0"/>
              </a:rPr>
              <a:t> par le jeu de trois facteurs : (i) </a:t>
            </a:r>
            <a:r>
              <a:rPr lang="fr-FR" sz="1200" b="1" dirty="0" smtClean="0">
                <a:latin typeface="Trebuchet MS" pitchFamily="34" charset="0"/>
              </a:rPr>
              <a:t>les pertes directes </a:t>
            </a:r>
            <a:r>
              <a:rPr lang="fr-FR" sz="1200" dirty="0" smtClean="0">
                <a:latin typeface="Trebuchet MS" pitchFamily="34" charset="0"/>
              </a:rPr>
              <a:t>de </a:t>
            </a:r>
            <a:r>
              <a:rPr lang="fr-FR" sz="1200" dirty="0" smtClean="0">
                <a:solidFill>
                  <a:srgbClr val="FF0000"/>
                </a:solidFill>
                <a:latin typeface="Trebuchet MS" pitchFamily="34" charset="0"/>
              </a:rPr>
              <a:t>productivité</a:t>
            </a:r>
            <a:r>
              <a:rPr lang="fr-FR" sz="1200" dirty="0" smtClean="0">
                <a:latin typeface="Trebuchet MS" pitchFamily="34" charset="0"/>
              </a:rPr>
              <a:t> liées au mauvais état physique ; (ii)</a:t>
            </a:r>
            <a:r>
              <a:rPr lang="fr-FR" sz="1200" baseline="0" dirty="0" smtClean="0">
                <a:latin typeface="Trebuchet MS" pitchFamily="34" charset="0"/>
              </a:rPr>
              <a:t> </a:t>
            </a:r>
            <a:r>
              <a:rPr lang="fr-FR" sz="1200" b="1" dirty="0" smtClean="0">
                <a:latin typeface="Trebuchet MS" pitchFamily="34" charset="0"/>
              </a:rPr>
              <a:t>les pertes indirectes </a:t>
            </a:r>
            <a:r>
              <a:rPr lang="fr-FR" sz="1200" dirty="0" smtClean="0">
                <a:latin typeface="Trebuchet MS" pitchFamily="34" charset="0"/>
              </a:rPr>
              <a:t>dues à la mauvaise fonction cognitive et aux </a:t>
            </a:r>
            <a:r>
              <a:rPr lang="fr-FR" sz="1200" dirty="0" smtClean="0">
                <a:solidFill>
                  <a:srgbClr val="FF0000"/>
                </a:solidFill>
                <a:latin typeface="Trebuchet MS" pitchFamily="34" charset="0"/>
              </a:rPr>
              <a:t>déficits de scolarisation </a:t>
            </a:r>
            <a:r>
              <a:rPr lang="fr-FR" sz="1200" dirty="0" smtClean="0">
                <a:latin typeface="Trebuchet MS" pitchFamily="34" charset="0"/>
              </a:rPr>
              <a:t>; (iii) les pertes résultant de </a:t>
            </a:r>
            <a:r>
              <a:rPr lang="fr-FR" sz="1200" dirty="0" smtClean="0">
                <a:solidFill>
                  <a:srgbClr val="FF0000"/>
                </a:solidFill>
                <a:latin typeface="Trebuchet MS" pitchFamily="34" charset="0"/>
              </a:rPr>
              <a:t>l’augmentation des coûts des soins de santé</a:t>
            </a:r>
            <a:endParaRPr lang="fr-FR" sz="1200" dirty="0" smtClean="0">
              <a:latin typeface="Trebuchet MS" pitchFamily="34" charset="0"/>
            </a:endParaRPr>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endParaRPr lang="fr-FR" altLang="en-US" sz="1200" dirty="0" smtClean="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r>
              <a:rPr lang="fr-FR" altLang="en-US" sz="1200" dirty="0" smtClean="0">
                <a:latin typeface="Trebuchet MS" panose="020B0603020202020204" pitchFamily="34" charset="0"/>
              </a:rPr>
              <a:t>La notion de </a:t>
            </a:r>
            <a:r>
              <a:rPr lang="fr-FR" altLang="en-US" sz="1200" b="1" dirty="0" smtClean="0">
                <a:latin typeface="Trebuchet MS" panose="020B0603020202020204" pitchFamily="34" charset="0"/>
              </a:rPr>
              <a:t>développement humain</a:t>
            </a:r>
            <a:r>
              <a:rPr lang="fr-FR" altLang="en-US" sz="1200" dirty="0" smtClean="0">
                <a:latin typeface="Trebuchet MS" panose="020B0603020202020204" pitchFamily="34" charset="0"/>
              </a:rPr>
              <a:t> est apparue à titre de parallélisme avec la notion de développement économique. Elle considère que le bien-être des humains ne se résume pas à l'économie et aux revenus. La notion de développement humain cherche à inclure le </a:t>
            </a:r>
            <a:r>
              <a:rPr lang="fr-FR" altLang="en-US" sz="1200" b="1" i="1" dirty="0" smtClean="0">
                <a:latin typeface="Trebuchet MS" panose="020B0603020202020204" pitchFamily="34" charset="0"/>
              </a:rPr>
              <a:t>« bien-être »</a:t>
            </a:r>
            <a:r>
              <a:rPr lang="fr-FR" altLang="en-US" sz="1200" b="1" dirty="0" smtClean="0">
                <a:latin typeface="Trebuchet MS" panose="020B0603020202020204" pitchFamily="34" charset="0"/>
              </a:rPr>
              <a:t>. </a:t>
            </a:r>
            <a:r>
              <a:rPr lang="fr-FR" altLang="en-US" sz="1200" b="0" dirty="0" smtClean="0">
                <a:latin typeface="Trebuchet MS" panose="020B0603020202020204" pitchFamily="34" charset="0"/>
              </a:rPr>
              <a:t>La Banque Mondiale et la Banque Africaine de Développement parlent de plus</a:t>
            </a:r>
            <a:r>
              <a:rPr lang="fr-FR" altLang="en-US" sz="1200" b="0" baseline="0" dirty="0" smtClean="0">
                <a:latin typeface="Trebuchet MS" panose="020B0603020202020204" pitchFamily="34" charset="0"/>
              </a:rPr>
              <a:t> en plus </a:t>
            </a:r>
            <a:r>
              <a:rPr lang="fr-FR" altLang="en-US" sz="1200" b="1" baseline="0" dirty="0" smtClean="0">
                <a:latin typeface="Trebuchet MS" panose="020B0603020202020204" pitchFamily="34" charset="0"/>
              </a:rPr>
              <a:t>du capital humain ou de l’infrastructure grise </a:t>
            </a:r>
            <a:r>
              <a:rPr lang="fr-FR" altLang="en-US" sz="1200" b="0" baseline="0" dirty="0" smtClean="0">
                <a:latin typeface="Trebuchet MS" panose="020B0603020202020204" pitchFamily="34" charset="0"/>
              </a:rPr>
              <a:t>pour mettre davantage l’accent sur l’investissement en nutrition.</a:t>
            </a:r>
            <a:endParaRPr lang="fr-FR" altLang="en-US" sz="1200" b="0" dirty="0" smtClean="0"/>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endParaRPr lang="fr-FR" altLang="en-US" b="0" dirty="0" smtClean="0">
              <a:solidFill>
                <a:srgbClr val="FFFF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r>
              <a:rPr lang="fr-FR" altLang="en-US" b="0" dirty="0" smtClean="0">
                <a:solidFill>
                  <a:srgbClr val="FFFF00"/>
                </a:solidFill>
                <a:latin typeface="Trebuchet MS" panose="020B0603020202020204" pitchFamily="34" charset="0"/>
              </a:rPr>
              <a:t>L’amélioration de la nutrition est donc autant un problème d’</a:t>
            </a:r>
            <a:r>
              <a:rPr lang="fr-FR" altLang="en-US" b="0" dirty="0" smtClean="0">
                <a:solidFill>
                  <a:schemeClr val="bg1"/>
                </a:solidFill>
                <a:latin typeface="Trebuchet MS" panose="020B0603020202020204" pitchFamily="34" charset="0"/>
              </a:rPr>
              <a:t>économie</a:t>
            </a:r>
            <a:r>
              <a:rPr lang="fr-FR" altLang="en-US" b="0" dirty="0" smtClean="0">
                <a:solidFill>
                  <a:srgbClr val="FFFF00"/>
                </a:solidFill>
                <a:latin typeface="Trebuchet MS" panose="020B0603020202020204" pitchFamily="34" charset="0"/>
              </a:rPr>
              <a:t> que d’</a:t>
            </a:r>
            <a:r>
              <a:rPr lang="fr-FR" altLang="en-US" b="0" dirty="0" smtClean="0">
                <a:solidFill>
                  <a:schemeClr val="bg1"/>
                </a:solidFill>
                <a:latin typeface="Trebuchet MS" panose="020B0603020202020204" pitchFamily="34" charset="0"/>
              </a:rPr>
              <a:t>aide</a:t>
            </a:r>
            <a:r>
              <a:rPr lang="fr-FR" altLang="en-US" b="0" dirty="0" smtClean="0">
                <a:solidFill>
                  <a:srgbClr val="FFFF00"/>
                </a:solidFill>
                <a:latin typeface="Trebuchet MS" panose="020B0603020202020204" pitchFamily="34" charset="0"/>
              </a:rPr>
              <a:t>, de </a:t>
            </a:r>
            <a:r>
              <a:rPr lang="fr-FR" altLang="en-US" b="0" dirty="0" smtClean="0">
                <a:solidFill>
                  <a:schemeClr val="bg1"/>
                </a:solidFill>
                <a:latin typeface="Trebuchet MS" panose="020B0603020202020204" pitchFamily="34" charset="0"/>
              </a:rPr>
              <a:t>protection sociale </a:t>
            </a:r>
            <a:r>
              <a:rPr lang="fr-FR" altLang="en-US" b="0" dirty="0" smtClean="0">
                <a:solidFill>
                  <a:srgbClr val="FFFF00"/>
                </a:solidFill>
                <a:latin typeface="Trebuchet MS" panose="020B0603020202020204" pitchFamily="34" charset="0"/>
              </a:rPr>
              <a:t>et de </a:t>
            </a:r>
            <a:r>
              <a:rPr lang="fr-FR" altLang="en-US" b="0" dirty="0" smtClean="0">
                <a:solidFill>
                  <a:schemeClr val="bg1"/>
                </a:solidFill>
                <a:latin typeface="Trebuchet MS" panose="020B0603020202020204" pitchFamily="34" charset="0"/>
              </a:rPr>
              <a:t>droits de l’homme</a:t>
            </a:r>
            <a:r>
              <a:rPr lang="fr-FR" altLang="en-US" b="1" dirty="0" smtClean="0">
                <a:solidFill>
                  <a:srgbClr val="FFFF00"/>
                </a:solidFill>
                <a:latin typeface="Trebuchet MS" panose="020B0603020202020204" pitchFamily="34" charset="0"/>
              </a:rPr>
              <a:t>. </a:t>
            </a:r>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endParaRPr lang="fr-FR" altLang="en-US" sz="1200" b="0" dirty="0" smtClean="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chemeClr val="accent2"/>
              </a:buClr>
              <a:buSzPct val="80000"/>
              <a:buFont typeface="Wingdings" pitchFamily="2" charset="2"/>
              <a:buNone/>
              <a:tabLst/>
              <a:defRPr/>
            </a:pPr>
            <a:r>
              <a:rPr lang="fr-FR" altLang="en-US" sz="1200" b="1" dirty="0" smtClean="0">
                <a:latin typeface="Trebuchet MS" panose="020B0603020202020204" pitchFamily="34" charset="0"/>
              </a:rPr>
              <a:t>1</a:t>
            </a:r>
            <a:r>
              <a:rPr lang="fr-FR" altLang="en-US" sz="1200" b="1" baseline="0" dirty="0" smtClean="0">
                <a:latin typeface="Trebuchet MS" panose="020B0603020202020204" pitchFamily="34" charset="0"/>
              </a:rPr>
              <a:t> minute et 40 secondes</a:t>
            </a:r>
            <a:r>
              <a:rPr lang="fr-FR" altLang="en-US" sz="1200" b="0" baseline="0" dirty="0" smtClean="0">
                <a:latin typeface="Trebuchet MS" panose="020B0603020202020204" pitchFamily="34" charset="0"/>
              </a:rPr>
              <a:t>.</a:t>
            </a:r>
            <a:endParaRPr lang="fr-FR" altLang="en-US" sz="1200" b="0" dirty="0" smtClean="0">
              <a:latin typeface="Trebuchet MS" panose="020B0603020202020204" pitchFamily="34"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163777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21. Le cycle Intergénérationnel</a:t>
            </a:r>
            <a:r>
              <a:rPr lang="fr-FR" sz="1200" b="1" kern="1200" baseline="0" dirty="0" smtClean="0">
                <a:solidFill>
                  <a:schemeClr val="tx1"/>
                </a:solidFill>
                <a:effectLst/>
                <a:latin typeface="+mn-lt"/>
                <a:ea typeface="+mn-ea"/>
                <a:cs typeface="+mn-cs"/>
              </a:rPr>
              <a:t> de la malnutrition</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schéma montre comment la malnutrition se transmet entre générations : un nouveau-né de petit poids à la naissance affecté par un retard de la croissance et, si c’est une fille, a l’âge adulte ses enfants seront également exposes au faible poids à la naissance.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L’état nutritionnel des mères ont des répercussions importantes sur la santé, le bien-être et la nutrition des nourrissons perpétuant le </a:t>
            </a:r>
            <a:r>
              <a:rPr lang="fr-FR" sz="1200" b="1" kern="1200" dirty="0" smtClean="0">
                <a:solidFill>
                  <a:schemeClr val="tx1"/>
                </a:solidFill>
                <a:effectLst/>
                <a:latin typeface="+mn-lt"/>
                <a:ea typeface="+mn-ea"/>
                <a:cs typeface="+mn-cs"/>
              </a:rPr>
              <a:t>cycle intergénérationnel de la malnutrition</a:t>
            </a:r>
            <a:r>
              <a:rPr lang="fr-FR" sz="1200" kern="1200" dirty="0" smtClean="0">
                <a:solidFill>
                  <a:schemeClr val="tx1"/>
                </a:solidFill>
                <a:effectLst/>
                <a:latin typeface="+mn-lt"/>
                <a:ea typeface="+mn-ea"/>
                <a:cs typeface="+mn-cs"/>
              </a:rPr>
              <a:t>. Quelques éléments à tenir en compte :</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Les grossesses précoces (&lt; 18 ans) ou tardives (&gt; 35 ans) présentent des risques pour la mère et l'enfant</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Les carences alimentaires pendant la grossesse entraînent une mauvaise croissance intra-utérine, un faible poids à la naissance, et un développement des enfants en dessous de la norme</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paludisme pendant la grossesse augmente le risque de fausse couche et le faible poids à la naissance </a:t>
            </a:r>
            <a:endParaRPr lang="en-GB"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L'insuffisance des soins en matière de </a:t>
            </a:r>
            <a:r>
              <a:rPr lang="fr-FR" sz="1200" b="1" kern="1200" dirty="0" smtClean="0">
                <a:solidFill>
                  <a:schemeClr val="tx1"/>
                </a:solidFill>
                <a:effectLst/>
                <a:latin typeface="+mn-lt"/>
                <a:ea typeface="+mn-ea"/>
                <a:cs typeface="+mn-cs"/>
              </a:rPr>
              <a:t>santé reproductive </a:t>
            </a:r>
            <a:r>
              <a:rPr lang="fr-FR" sz="1200" kern="1200" dirty="0" smtClean="0">
                <a:solidFill>
                  <a:schemeClr val="tx1"/>
                </a:solidFill>
                <a:effectLst/>
                <a:latin typeface="+mn-lt"/>
                <a:ea typeface="+mn-ea"/>
                <a:cs typeface="+mn-cs"/>
              </a:rPr>
              <a:t>contribue à la morbidité maternelle et néonatale et augmente la mortalité en cas d'urgence</a:t>
            </a:r>
            <a:endParaRPr lang="en-GB" sz="1200" kern="1200" dirty="0" smtClean="0">
              <a:solidFill>
                <a:schemeClr val="tx1"/>
              </a:solidFill>
              <a:effectLst/>
              <a:latin typeface="+mn-lt"/>
              <a:ea typeface="+mn-ea"/>
              <a:cs typeface="+mn-cs"/>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60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286648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0"/>
              </a:spcBef>
              <a:spcAft>
                <a:spcPts val="900"/>
              </a:spcAft>
            </a:pPr>
            <a:r>
              <a:rPr lang="fr-FR" sz="1200" b="1" dirty="0" smtClean="0"/>
              <a:t>Diapo 22. Conséquences socio-économiques au niveau d’une région ou d’un pays</a:t>
            </a:r>
          </a:p>
          <a:p>
            <a:pPr>
              <a:spcBef>
                <a:spcPts val="0"/>
              </a:spcBef>
              <a:spcAft>
                <a:spcPts val="900"/>
              </a:spcAft>
            </a:pPr>
            <a:endParaRPr lang="fr-FR" sz="1200" b="1" dirty="0" smtClean="0"/>
          </a:p>
          <a:p>
            <a:pPr eaLnBrk="0" hangingPunct="0"/>
            <a:r>
              <a:rPr lang="fr-FR" sz="1200" kern="1200" dirty="0" smtClean="0">
                <a:solidFill>
                  <a:schemeClr val="tx1"/>
                </a:solidFill>
                <a:effectLst/>
                <a:latin typeface="+mn-lt"/>
                <a:ea typeface="+mn-ea"/>
                <a:cs typeface="+mn-cs"/>
              </a:rPr>
              <a:t>L’absence de mesures adéquates de prévention entraine des conséquences énormes :</a:t>
            </a:r>
            <a:endParaRPr lang="en-GB" sz="1200"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Sur le plan économique : </a:t>
            </a:r>
            <a:endParaRPr lang="en-GB" sz="1200" b="1"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Baisse annuelle entre 7-11% du Produit Intérieur Brut (PIB) en Asie</a:t>
            </a:r>
            <a:r>
              <a:rPr lang="fr-FR" sz="1200" kern="1200" baseline="0" dirty="0" smtClean="0">
                <a:solidFill>
                  <a:schemeClr val="tx1"/>
                </a:solidFill>
                <a:effectLst/>
                <a:latin typeface="+mn-lt"/>
                <a:ea typeface="+mn-ea"/>
                <a:cs typeface="+mn-cs"/>
              </a:rPr>
              <a:t> et en Afrique </a:t>
            </a:r>
            <a:r>
              <a:rPr lang="fr-FR" sz="1200" kern="1200" dirty="0" smtClean="0">
                <a:solidFill>
                  <a:schemeClr val="tx1"/>
                </a:solidFill>
                <a:effectLst/>
                <a:latin typeface="+mn-lt"/>
                <a:ea typeface="+mn-ea"/>
                <a:cs typeface="+mn-cs"/>
              </a:rPr>
              <a:t>et de 7,1% au Niger (sources COHA) ;</a:t>
            </a:r>
            <a:endParaRPr lang="en-GB" sz="1200"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Faible productivité dans tous les secteurs productifs</a:t>
            </a:r>
            <a:endParaRPr lang="en-GB" sz="1200"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Coût élevé de la prise en charge et du traitement de la malnutrition aiguë dans les structures de santé et au niveau communautaire.</a:t>
            </a:r>
          </a:p>
          <a:p>
            <a:pPr marL="171450" lvl="0" indent="-171450">
              <a:buFontTx/>
              <a:buChar char="-"/>
            </a:pPr>
            <a:endParaRPr lang="en-GB" sz="1200" kern="1200" dirty="0" smtClean="0">
              <a:solidFill>
                <a:schemeClr val="tx1"/>
              </a:solidFill>
              <a:effectLst/>
              <a:latin typeface="+mn-lt"/>
              <a:ea typeface="+mn-ea"/>
              <a:cs typeface="+mn-cs"/>
            </a:endParaRPr>
          </a:p>
          <a:p>
            <a:pPr lvl="0"/>
            <a:r>
              <a:rPr lang="fr-FR" sz="1200" b="1" kern="1200" dirty="0" smtClean="0">
                <a:solidFill>
                  <a:schemeClr val="tx1"/>
                </a:solidFill>
                <a:effectLst/>
                <a:latin typeface="+mn-lt"/>
                <a:ea typeface="+mn-ea"/>
                <a:cs typeface="+mn-cs"/>
              </a:rPr>
              <a:t>Sur le plan humain et social </a:t>
            </a:r>
            <a:r>
              <a:rPr lang="fr-FR"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Contribue à hauteur de 43 % à la mortalité des enfants de moins de 5 ans ;</a:t>
            </a:r>
            <a:endParaRPr lang="en-GB" sz="1200" kern="1200" dirty="0" smtClean="0">
              <a:solidFill>
                <a:schemeClr val="tx1"/>
              </a:solidFill>
              <a:effectLst/>
              <a:latin typeface="+mn-lt"/>
              <a:ea typeface="+mn-ea"/>
              <a:cs typeface="+mn-cs"/>
            </a:endParaRPr>
          </a:p>
          <a:p>
            <a:pPr marL="171450" lvl="0" indent="-171450">
              <a:buFontTx/>
              <a:buChar char="-"/>
            </a:pPr>
            <a:r>
              <a:rPr lang="fr-FR" sz="1200" kern="1200" dirty="0" smtClean="0">
                <a:solidFill>
                  <a:schemeClr val="tx1"/>
                </a:solidFill>
                <a:effectLst/>
                <a:latin typeface="+mn-lt"/>
                <a:ea typeface="+mn-ea"/>
                <a:cs typeface="+mn-cs"/>
              </a:rPr>
              <a:t>Faibles performances scolaires (une année de scolarité perdue par enfant atteint).</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Il y a un</a:t>
            </a:r>
            <a:r>
              <a:rPr lang="fr-FR" sz="1200" b="1" kern="1200" baseline="0" dirty="0" smtClean="0">
                <a:solidFill>
                  <a:schemeClr val="tx1"/>
                </a:solidFill>
                <a:effectLst/>
                <a:latin typeface="+mn-lt"/>
                <a:ea typeface="+mn-ea"/>
                <a:cs typeface="+mn-cs"/>
              </a:rPr>
              <a:t> important</a:t>
            </a:r>
            <a:r>
              <a:rPr lang="fr-FR" sz="1200" b="1" kern="1200" dirty="0" smtClean="0">
                <a:solidFill>
                  <a:schemeClr val="tx1"/>
                </a:solidFill>
                <a:effectLst/>
                <a:latin typeface="+mn-lt"/>
                <a:ea typeface="+mn-ea"/>
                <a:cs typeface="+mn-cs"/>
              </a:rPr>
              <a:t> retour de l’investissement dans la nutrition</a:t>
            </a:r>
            <a:r>
              <a:rPr lang="fr-FR" sz="1200" kern="1200" dirty="0" smtClean="0">
                <a:solidFill>
                  <a:schemeClr val="tx1"/>
                </a:solidFill>
                <a:effectLst/>
                <a:latin typeface="+mn-lt"/>
                <a:ea typeface="+mn-ea"/>
                <a:cs typeface="+mn-cs"/>
              </a:rPr>
              <a:t>. Les pays qui accordent la priorité à la nutrition dans sa dimension multisectorielle et dans leurs allocations budgétaires retrouvent des gains rapides et importants comme c’est le cas du Ghana en Afrique de l’Ouest. « </a:t>
            </a:r>
            <a:r>
              <a:rPr lang="fr-FR" sz="1200" b="1" kern="1200" dirty="0" smtClean="0">
                <a:solidFill>
                  <a:schemeClr val="tx1"/>
                </a:solidFill>
                <a:effectLst/>
                <a:latin typeface="+mn-lt"/>
                <a:ea typeface="+mn-ea"/>
                <a:cs typeface="+mn-cs"/>
              </a:rPr>
              <a:t>Un dollar investi dans les programmes de nutrition rapporte 16 Dollars de gain en capital humain et développement économique, selon le rapport mondial de nutrition 2015</a:t>
            </a:r>
            <a:r>
              <a:rPr lang="fr-FR" sz="1200" kern="1200" dirty="0" smtClean="0">
                <a:solidFill>
                  <a:schemeClr val="tx1"/>
                </a:solidFill>
                <a:effectLst/>
                <a:latin typeface="+mn-lt"/>
                <a:ea typeface="+mn-ea"/>
                <a:cs typeface="+mn-cs"/>
              </a:rPr>
              <a:t> ».</a:t>
            </a:r>
            <a:endParaRPr lang="fr-FR"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1 minute et 10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4091076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23. </a:t>
            </a:r>
            <a:r>
              <a:rPr lang="fr-FR" sz="1200" b="1" dirty="0" smtClean="0">
                <a:cs typeface="Arial" panose="020B0604020202020204" pitchFamily="34" charset="0"/>
              </a:rPr>
              <a:t>Synthèse sur les conséquences de différentes formes de malnutrition </a:t>
            </a: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Cette diapo résume l’impact à long terme de toutes les formes de malnutrition en termes de santé, de développement, de capacité cognitive et de productivité.</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Ainsi,</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fr-FR" sz="1200" b="1" baseline="0" dirty="0" smtClean="0">
                <a:effectLst/>
                <a:latin typeface="Arial" panose="020B0604020202020204" pitchFamily="34" charset="0"/>
                <a:ea typeface="Calibri" panose="020F0502020204030204" pitchFamily="34" charset="0"/>
                <a:cs typeface="Times New Roman" panose="02020603050405020304" pitchFamily="18" charset="0"/>
              </a:rPr>
              <a:t>le retard de croissance et l’émaciation </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entraînent : </a:t>
            </a:r>
          </a:p>
          <a:p>
            <a:pPr marL="171450" indent="-171450">
              <a:buFont typeface="Arial" panose="020B0604020202020204" pitchFamily="34" charset="0"/>
              <a:buChar char="•"/>
            </a:pPr>
            <a:r>
              <a:rPr lang="fr-FR" sz="1200" dirty="0" smtClean="0">
                <a:cs typeface="Arial" panose="020B0604020202020204" pitchFamily="34" charset="0"/>
              </a:rPr>
              <a:t>Des Infections</a:t>
            </a:r>
          </a:p>
          <a:p>
            <a:pPr marL="171450" indent="-171450">
              <a:buFont typeface="Arial" panose="020B0604020202020204" pitchFamily="34" charset="0"/>
              <a:buChar char="•"/>
            </a:pPr>
            <a:r>
              <a:rPr lang="fr-FR" sz="1200" dirty="0" smtClean="0">
                <a:cs typeface="Arial" panose="020B0604020202020204" pitchFamily="34" charset="0"/>
              </a:rPr>
              <a:t>Des</a:t>
            </a:r>
            <a:r>
              <a:rPr lang="fr-FR" sz="1200" baseline="0" dirty="0" smtClean="0">
                <a:cs typeface="Arial" panose="020B0604020202020204" pitchFamily="34" charset="0"/>
              </a:rPr>
              <a:t> d</a:t>
            </a:r>
            <a:r>
              <a:rPr lang="fr-FR" sz="1200" dirty="0" smtClean="0">
                <a:cs typeface="Arial" panose="020B0604020202020204" pitchFamily="34" charset="0"/>
              </a:rPr>
              <a:t>écès</a:t>
            </a:r>
          </a:p>
          <a:p>
            <a:pPr marL="171450" indent="-171450">
              <a:buFont typeface="Arial" panose="020B0604020202020204" pitchFamily="34" charset="0"/>
              <a:buChar char="•"/>
            </a:pPr>
            <a:r>
              <a:rPr lang="fr-FR" sz="1200" dirty="0" smtClean="0">
                <a:cs typeface="Arial" panose="020B0604020202020204" pitchFamily="34" charset="0"/>
              </a:rPr>
              <a:t>Détériorèrent de la capacité cognitive</a:t>
            </a:r>
          </a:p>
          <a:p>
            <a:pPr marL="171450" indent="-171450">
              <a:buFont typeface="Arial" panose="020B0604020202020204" pitchFamily="34" charset="0"/>
              <a:buChar char="•"/>
            </a:pPr>
            <a:r>
              <a:rPr lang="fr-FR" sz="1200" dirty="0" smtClean="0">
                <a:cs typeface="Arial" panose="020B0604020202020204" pitchFamily="34" charset="0"/>
              </a:rPr>
              <a:t>Ont des impact</a:t>
            </a:r>
            <a:r>
              <a:rPr lang="fr-FR" sz="1200" baseline="0" dirty="0" smtClean="0">
                <a:cs typeface="Arial" panose="020B0604020202020204" pitchFamily="34" charset="0"/>
              </a:rPr>
              <a:t> sur la r</a:t>
            </a:r>
            <a:r>
              <a:rPr lang="fr-FR" sz="1200" dirty="0" smtClean="0">
                <a:cs typeface="Arial" panose="020B0604020202020204" pitchFamily="34" charset="0"/>
              </a:rPr>
              <a:t>éduction du rendement scolaire et de travail</a:t>
            </a:r>
          </a:p>
          <a:p>
            <a:pPr marL="171450" indent="-171450">
              <a:buFont typeface="Arial" panose="020B0604020202020204" pitchFamily="34" charset="0"/>
              <a:buChar char="•"/>
            </a:pPr>
            <a:r>
              <a:rPr lang="fr-FR" sz="1200" dirty="0" smtClean="0">
                <a:cs typeface="Arial" panose="020B0604020202020204" pitchFamily="34" charset="0"/>
              </a:rPr>
              <a:t>Et par conséquent un</a:t>
            </a:r>
            <a:r>
              <a:rPr lang="fr-FR" sz="1200" baseline="0" dirty="0" smtClean="0">
                <a:cs typeface="Arial" panose="020B0604020202020204" pitchFamily="34" charset="0"/>
              </a:rPr>
              <a:t> </a:t>
            </a:r>
            <a:r>
              <a:rPr lang="fr-FR" sz="1200" dirty="0" smtClean="0">
                <a:cs typeface="Arial" panose="020B0604020202020204" pitchFamily="34" charset="0"/>
              </a:rPr>
              <a:t>Cout économique </a:t>
            </a:r>
          </a:p>
          <a:p>
            <a:pPr marL="171450" indent="-171450">
              <a:buFont typeface="Arial" panose="020B0604020202020204" pitchFamily="34" charset="0"/>
              <a:buChar char="•"/>
            </a:pPr>
            <a:r>
              <a:rPr lang="fr-FR" sz="1200" dirty="0" smtClean="0">
                <a:cs typeface="Arial" panose="020B0604020202020204" pitchFamily="34" charset="0"/>
              </a:rPr>
              <a:t>Sachant</a:t>
            </a:r>
            <a:r>
              <a:rPr lang="fr-FR" sz="1200" baseline="0" dirty="0" smtClean="0">
                <a:cs typeface="Arial" panose="020B0604020202020204" pitchFamily="34" charset="0"/>
              </a:rPr>
              <a:t> qu’il y un l</a:t>
            </a:r>
            <a:r>
              <a:rPr lang="fr-FR" sz="1200" dirty="0" smtClean="0">
                <a:cs typeface="Arial" panose="020B0604020202020204" pitchFamily="34" charset="0"/>
              </a:rPr>
              <a:t>ien important entre retard de la croissance et émaciation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Aussi,</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fr-FR" sz="1200" b="1" baseline="0" dirty="0" smtClean="0">
                <a:effectLst/>
                <a:latin typeface="Arial" panose="020B0604020202020204" pitchFamily="34" charset="0"/>
                <a:ea typeface="Calibri" panose="020F0502020204030204" pitchFamily="34" charset="0"/>
                <a:cs typeface="Times New Roman" panose="02020603050405020304" pitchFamily="18" charset="0"/>
              </a:rPr>
              <a:t>les carences en micronutriments </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entraînent : </a:t>
            </a:r>
          </a:p>
          <a:p>
            <a:pPr marL="171450" indent="-171450">
              <a:buFont typeface="Arial" panose="020B0604020202020204" pitchFamily="34" charset="0"/>
              <a:buChar char="•"/>
            </a:pPr>
            <a:r>
              <a:rPr lang="fr-FR" sz="1200" dirty="0" smtClean="0">
                <a:cs typeface="Arial" panose="020B0604020202020204" pitchFamily="34" charset="0"/>
              </a:rPr>
              <a:t>Iode - lésions cérébrales chez les enfants </a:t>
            </a:r>
          </a:p>
          <a:p>
            <a:pPr marL="171450" indent="-171450">
              <a:buFont typeface="Arial" panose="020B0604020202020204" pitchFamily="34" charset="0"/>
              <a:buChar char="•"/>
            </a:pPr>
            <a:r>
              <a:rPr lang="fr-FR" sz="1200" dirty="0" smtClean="0">
                <a:cs typeface="Arial" panose="020B0604020202020204" pitchFamily="34" charset="0"/>
              </a:rPr>
              <a:t>Vitamine A - système immunitaire affaibli </a:t>
            </a:r>
          </a:p>
          <a:p>
            <a:pPr marL="171450" indent="-171450">
              <a:buFont typeface="Arial" panose="020B0604020202020204" pitchFamily="34" charset="0"/>
              <a:buChar char="•"/>
            </a:pPr>
            <a:r>
              <a:rPr lang="fr-FR" sz="1200" dirty="0" smtClean="0">
                <a:cs typeface="Arial" panose="020B0604020202020204" pitchFamily="34" charset="0"/>
              </a:rPr>
              <a:t>Anémie ferriprive, impliquée dans la mortalité maternelle </a:t>
            </a:r>
          </a:p>
          <a:p>
            <a:pPr marL="171450" indent="-171450">
              <a:buFont typeface="Arial" panose="020B0604020202020204" pitchFamily="34" charset="0"/>
              <a:buChar char="•"/>
            </a:pPr>
            <a:r>
              <a:rPr lang="fr-FR" sz="1200" dirty="0" smtClean="0">
                <a:cs typeface="Arial" panose="020B0604020202020204" pitchFamily="34" charset="0"/>
              </a:rPr>
              <a:t>Altération de la fonction immunitaire due au Zinc </a:t>
            </a:r>
          </a:p>
          <a:p>
            <a:pPr marL="171450" indent="-171450">
              <a:buFont typeface="Arial" panose="020B0604020202020204" pitchFamily="34" charset="0"/>
              <a:buChar char="•"/>
            </a:pPr>
            <a:r>
              <a:rPr lang="fr-FR" sz="1200" dirty="0" smtClean="0">
                <a:cs typeface="Arial" panose="020B0604020202020204" pitchFamily="34" charset="0"/>
              </a:rPr>
              <a:t>Le Calcium, la vitamine D et le </a:t>
            </a:r>
            <a:r>
              <a:rPr lang="fr-FR" sz="1200" dirty="0" err="1" smtClean="0">
                <a:cs typeface="Arial" panose="020B0604020202020204" pitchFamily="34" charset="0"/>
              </a:rPr>
              <a:t>folate</a:t>
            </a:r>
            <a:r>
              <a:rPr lang="fr-FR" sz="1200" dirty="0" smtClean="0">
                <a:cs typeface="Arial" panose="020B0604020202020204" pitchFamily="34" charset="0"/>
              </a:rPr>
              <a:t> peuvent affecter le développement du fœtus</a:t>
            </a:r>
          </a:p>
          <a:p>
            <a:pPr marL="171450" indent="-171450">
              <a:buFont typeface="Arial" panose="020B0604020202020204" pitchFamily="34" charset="0"/>
              <a:buChar char="•"/>
            </a:pPr>
            <a:endParaRPr lang="fr-FR" sz="1200" dirty="0" smtClean="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Ainsi,</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fr-FR" sz="1200" b="1" baseline="0" dirty="0" smtClean="0">
                <a:effectLst/>
                <a:latin typeface="Arial" panose="020B0604020202020204" pitchFamily="34" charset="0"/>
                <a:ea typeface="Calibri" panose="020F0502020204030204" pitchFamily="34" charset="0"/>
                <a:cs typeface="Times New Roman" panose="02020603050405020304" pitchFamily="18" charset="0"/>
              </a:rPr>
              <a:t>le surpoids et l’obésité </a:t>
            </a:r>
            <a:r>
              <a:rPr lang="fr-FR" sz="1200" b="0" baseline="0" dirty="0" smtClean="0">
                <a:effectLst/>
                <a:latin typeface="Arial" panose="020B0604020202020204" pitchFamily="34" charset="0"/>
                <a:ea typeface="Calibri" panose="020F0502020204030204" pitchFamily="34" charset="0"/>
                <a:cs typeface="Times New Roman" panose="02020603050405020304" pitchFamily="18" charset="0"/>
              </a:rPr>
              <a:t>entraînent des m</a:t>
            </a:r>
            <a:r>
              <a:rPr lang="fr-FR" sz="1200" dirty="0" smtClean="0">
                <a:cs typeface="Arial" panose="020B0604020202020204" pitchFamily="34" charset="0"/>
              </a:rPr>
              <a:t>aladies non transmissibles : cardiovasculaires, diabète, troubles musculo-squelettiques,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cs typeface="Arial" panose="020B0604020202020204" pitchFamily="34" charset="0"/>
              </a:rPr>
              <a:t>1</a:t>
            </a:r>
            <a:r>
              <a:rPr lang="fr-FR" sz="1200" b="1" baseline="0" dirty="0" smtClean="0">
                <a:cs typeface="Arial" panose="020B0604020202020204" pitchFamily="34" charset="0"/>
              </a:rPr>
              <a:t> minute</a:t>
            </a:r>
            <a:r>
              <a:rPr lang="fr-FR" sz="1200" baseline="0" dirty="0" smtClean="0">
                <a:cs typeface="Arial" panose="020B0604020202020204" pitchFamily="34" charset="0"/>
              </a:rPr>
              <a:t>.</a:t>
            </a:r>
            <a:endParaRPr lang="fr-FR" sz="1200" dirty="0" smtClean="0">
              <a:cs typeface="Arial" panose="020B0604020202020204" pitchFamily="34" charset="0"/>
            </a:endParaRPr>
          </a:p>
          <a:p>
            <a:pPr marL="0" indent="0">
              <a:buFont typeface="Arial" panose="020B0604020202020204" pitchFamily="34" charset="0"/>
              <a:buNone/>
            </a:pPr>
            <a:endParaRPr lang="fr-FR" sz="1200" dirty="0" smtClean="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1929016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Diapo</a:t>
            </a:r>
            <a:r>
              <a:rPr lang="en-US" b="1" dirty="0" smtClean="0"/>
              <a:t> 24. Messages </a:t>
            </a:r>
            <a:r>
              <a:rPr lang="en-US" b="1" dirty="0" err="1" smtClean="0"/>
              <a:t>clés</a:t>
            </a:r>
            <a:r>
              <a:rPr lang="en-US" b="1" dirty="0" smtClean="0"/>
              <a:t> </a:t>
            </a:r>
            <a:r>
              <a:rPr lang="en-US" b="1" dirty="0" err="1" smtClean="0"/>
              <a:t>sur</a:t>
            </a:r>
            <a:r>
              <a:rPr lang="en-US" b="1" dirty="0" smtClean="0"/>
              <a:t> les causes</a:t>
            </a:r>
            <a:r>
              <a:rPr lang="en-US" b="1" baseline="0" dirty="0" smtClean="0"/>
              <a:t> et consequences de la malnutrition</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spcAft>
                <a:spcPts val="450"/>
              </a:spcAft>
              <a:buFont typeface="Arial" panose="020B0604020202020204" pitchFamily="34" charset="0"/>
              <a:buChar char="•"/>
            </a:pPr>
            <a:r>
              <a:rPr lang="fr-FR" sz="1200" b="0" dirty="0" smtClean="0"/>
              <a:t>La malnutrition est </a:t>
            </a:r>
            <a:r>
              <a:rPr lang="fr-FR" sz="1200" b="0" dirty="0" smtClean="0">
                <a:solidFill>
                  <a:schemeClr val="accent4"/>
                </a:solidFill>
              </a:rPr>
              <a:t>un phénomène multi-causal et déclenché par l’interaction de plusieurs facteurs</a:t>
            </a:r>
            <a:r>
              <a:rPr lang="fr-FR" sz="1200" b="0" dirty="0" smtClean="0"/>
              <a:t>, qui agissent à des différents niveaux : individuel, sur l’entourage proche (famille et communauté) et sur la société en général</a:t>
            </a:r>
          </a:p>
          <a:p>
            <a:pPr marL="171450" indent="-171450">
              <a:spcAft>
                <a:spcPts val="450"/>
              </a:spcAft>
              <a:buFont typeface="Arial" panose="020B0604020202020204" pitchFamily="34" charset="0"/>
              <a:buChar char="•"/>
            </a:pPr>
            <a:r>
              <a:rPr lang="fr-FR" sz="1200" b="0" dirty="0" smtClean="0">
                <a:solidFill>
                  <a:schemeClr val="accent6">
                    <a:lumMod val="50000"/>
                  </a:schemeClr>
                </a:solidFill>
              </a:rPr>
              <a:t>Le cadre conceptuel</a:t>
            </a:r>
            <a:r>
              <a:rPr lang="fr-FR" sz="1200" b="0" dirty="0" smtClean="0"/>
              <a:t> adapté de l’UNICEF </a:t>
            </a:r>
            <a:r>
              <a:rPr lang="fr-FR" sz="1200" b="0" dirty="0" smtClean="0">
                <a:solidFill>
                  <a:schemeClr val="accent6">
                    <a:lumMod val="50000"/>
                  </a:schemeClr>
                </a:solidFill>
              </a:rPr>
              <a:t>permet d’établir des liens entre les différents facteurs causaux de malnutrition</a:t>
            </a:r>
            <a:r>
              <a:rPr lang="fr-FR" sz="1200" b="0" dirty="0" smtClean="0"/>
              <a:t>, même si il présente lui-même des limites</a:t>
            </a:r>
          </a:p>
          <a:p>
            <a:pPr marL="171450" indent="-171450">
              <a:spcAft>
                <a:spcPts val="450"/>
              </a:spcAft>
              <a:buFont typeface="Arial" panose="020B0604020202020204" pitchFamily="34" charset="0"/>
              <a:buChar char="•"/>
            </a:pPr>
            <a:r>
              <a:rPr lang="fr-FR" sz="1200" b="0" dirty="0" smtClean="0">
                <a:solidFill>
                  <a:schemeClr val="accent3">
                    <a:lumMod val="50000"/>
                  </a:schemeClr>
                </a:solidFill>
              </a:rPr>
              <a:t>Les conséquences de la malnutrition </a:t>
            </a:r>
            <a:r>
              <a:rPr lang="fr-FR" sz="1200" b="0" dirty="0" smtClean="0"/>
              <a:t>s’observent au niveau individuel et de la communauté / société.</a:t>
            </a:r>
          </a:p>
          <a:p>
            <a:pPr marL="171450" indent="-171450">
              <a:spcAft>
                <a:spcPts val="450"/>
              </a:spcAft>
              <a:buFont typeface="Arial" panose="020B0604020202020204" pitchFamily="34" charset="0"/>
              <a:buChar char="•"/>
            </a:pPr>
            <a:r>
              <a:rPr lang="fr-FR" sz="1200" b="0" dirty="0" smtClean="0">
                <a:solidFill>
                  <a:schemeClr val="accent4">
                    <a:lumMod val="75000"/>
                  </a:schemeClr>
                </a:solidFill>
              </a:rPr>
              <a:t>Une bonne nutrition offre donc des avantages considérables</a:t>
            </a:r>
            <a:r>
              <a:rPr lang="fr-FR" sz="1200" b="0" dirty="0" smtClean="0"/>
              <a:t>. Faire en sorte que chacun puisse bénéficier en pratique de son droit à une bonne nutrition est une question qui relève du droit international.</a:t>
            </a:r>
            <a:endParaRPr lang="en-GB"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50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2898968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pPr/>
              <a:t>25</a:t>
            </a:fld>
            <a:endParaRPr lang="fr-FR"/>
          </a:p>
        </p:txBody>
      </p:sp>
    </p:spTree>
    <p:extLst>
      <p:ext uri="{BB962C8B-B14F-4D97-AF65-F5344CB8AC3E}">
        <p14:creationId xmlns:p14="http://schemas.microsoft.com/office/powerpoint/2010/main" val="150356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Diapo 3. Plan de présentation de la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Le session sera</a:t>
            </a:r>
            <a:r>
              <a:rPr lang="fr-FR" b="1" baseline="0" dirty="0" smtClean="0"/>
              <a:t> présentée comme suit. </a:t>
            </a:r>
            <a:endParaRPr lang="fr-FR"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fr-FR" sz="1200" dirty="0" smtClean="0"/>
              <a:t>Nous rappelleront ce qu’est le concept de vulnérabilité </a:t>
            </a:r>
          </a:p>
          <a:p>
            <a:pPr marL="171450" indent="-171450">
              <a:lnSpc>
                <a:spcPct val="100000"/>
              </a:lnSpc>
              <a:buFont typeface="Arial" panose="020B0604020202020204" pitchFamily="34" charset="0"/>
              <a:buChar char="•"/>
            </a:pPr>
            <a:r>
              <a:rPr lang="fr-FR" sz="1200" dirty="0" smtClean="0"/>
              <a:t>Puis nous présenterons le modèle conceptuel adapté (UNICEF 1999) de la malnutrition et le concept de vulnérabilité </a:t>
            </a:r>
          </a:p>
          <a:p>
            <a:pPr marL="171450" lvl="0" indent="-171450">
              <a:lnSpc>
                <a:spcPct val="100000"/>
              </a:lnSpc>
              <a:buFont typeface="Arial" panose="020B0604020202020204" pitchFamily="34" charset="0"/>
              <a:buChar char="•"/>
            </a:pPr>
            <a:r>
              <a:rPr lang="fr-FR" sz="1200" dirty="0" smtClean="0"/>
              <a:t>Nous verrons ensuite les causes et facteurs déterminants de la malnutrition et leur interconnexion</a:t>
            </a:r>
          </a:p>
          <a:p>
            <a:pPr marL="171450" lvl="0" indent="-171450">
              <a:lnSpc>
                <a:spcPct val="150000"/>
              </a:lnSpc>
              <a:buFont typeface="Arial" panose="020B0604020202020204" pitchFamily="34" charset="0"/>
              <a:buChar char="•"/>
            </a:pPr>
            <a:r>
              <a:rPr lang="fr-FR" sz="1200" dirty="0" smtClean="0"/>
              <a:t>Nous terminerons par</a:t>
            </a:r>
            <a:r>
              <a:rPr lang="fr-FR" sz="1200" baseline="0" dirty="0" smtClean="0"/>
              <a:t> la présentation d</a:t>
            </a:r>
            <a:r>
              <a:rPr lang="fr-FR" sz="1200" dirty="0" smtClean="0"/>
              <a:t>es conséquences de la malnutrition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20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90744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 La vulnérabilité</a:t>
            </a:r>
          </a:p>
          <a:p>
            <a:endParaRPr lang="fr-FR" b="1" i="1" dirty="0" smtClean="0"/>
          </a:p>
          <a:p>
            <a:r>
              <a:rPr lang="fr-FR" i="1" dirty="0" smtClean="0"/>
              <a:t>Poser la question  en plénière sur la définition et les différentes formes de vulnérabilités. </a:t>
            </a:r>
            <a:r>
              <a:rPr lang="fr-FR" sz="1200" i="1" kern="1200" dirty="0" smtClean="0">
                <a:solidFill>
                  <a:schemeClr val="tx1"/>
                </a:solidFill>
                <a:effectLst/>
                <a:latin typeface="+mn-lt"/>
                <a:ea typeface="+mn-ea"/>
                <a:cs typeface="+mn-cs"/>
              </a:rPr>
              <a:t>Mettre l’accent sur les facteurs de vulnérabilité globaux comme le changement climatique ou les pandémies</a:t>
            </a:r>
            <a:endParaRPr lang="fr-FR"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smtClean="0">
              <a:effectLst/>
              <a:latin typeface="Arial" panose="020B060402020202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effectLst/>
                <a:latin typeface="Arial" panose="020B0604020202020204" pitchFamily="34" charset="0"/>
                <a:ea typeface="Calibri" panose="020F0502020204030204" pitchFamily="34" charset="0"/>
                <a:cs typeface="Times New Roman" panose="02020603050405020304" pitchFamily="18" charset="0"/>
              </a:rPr>
              <a:t>40 secondes</a:t>
            </a:r>
            <a:r>
              <a:rPr lang="fr-FR" sz="1200" b="0" dirty="0" smtClean="0">
                <a:effectLst/>
                <a:latin typeface="Arial" panose="020B0604020202020204" pitchFamily="34" charset="0"/>
                <a:ea typeface="Calibri" panose="020F0502020204030204" pitchFamily="34" charset="0"/>
                <a:cs typeface="Times New Roman" panose="02020603050405020304" pitchFamily="18" charset="0"/>
              </a:rPr>
              <a:t>.</a:t>
            </a: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426397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5. Vulnérabilité</a:t>
            </a:r>
            <a:r>
              <a:rPr lang="fr-FR" sz="1200" kern="1200" dirty="0" smtClean="0">
                <a:solidFill>
                  <a:schemeClr val="tx1"/>
                </a:solidFill>
                <a:effectLst/>
                <a:latin typeface="+mn-lt"/>
                <a:ea typeface="+mn-ea"/>
                <a:cs typeface="+mn-cs"/>
              </a:rPr>
              <a: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Au niveau individuel, certaines conditions physiologiques, sociales ou politiques constituent des facteurs de vulnérabilité.  </a:t>
            </a:r>
            <a:endParaRPr lang="en-GB" sz="1200" kern="1200" dirty="0" smtClean="0">
              <a:solidFill>
                <a:schemeClr val="tx1"/>
              </a:solidFill>
              <a:effectLst/>
              <a:latin typeface="+mn-lt"/>
              <a:ea typeface="+mn-ea"/>
              <a:cs typeface="+mn-cs"/>
            </a:endParaRPr>
          </a:p>
          <a:p>
            <a:pPr lvl="0"/>
            <a:endParaRPr lang="fr-FR" sz="1200" b="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La vulnérabilité physiologique</a:t>
            </a:r>
            <a:r>
              <a:rPr lang="fr-FR" sz="1200" b="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concerne les enfants de moins de 5 ans, les personnes âgées, les personnes atteintes de maladies chroniques, les femmes enceintes ou allaitantes.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La vulnérabilité géographique </a:t>
            </a:r>
            <a:r>
              <a:rPr lang="fr-FR" sz="1200" kern="1200" dirty="0" smtClean="0">
                <a:solidFill>
                  <a:schemeClr val="tx1"/>
                </a:solidFill>
                <a:effectLst/>
                <a:latin typeface="+mn-lt"/>
                <a:ea typeface="+mn-ea"/>
                <a:cs typeface="+mn-cs"/>
              </a:rPr>
              <a:t>concerne les zones inondables ou sujettes à la sécheresse et les lignes de front des conflits par exemple</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b="1" kern="1200" dirty="0" smtClean="0">
                <a:solidFill>
                  <a:schemeClr val="tx1"/>
                </a:solidFill>
                <a:effectLst/>
                <a:latin typeface="+mn-lt"/>
                <a:ea typeface="+mn-ea"/>
                <a:cs typeface="+mn-cs"/>
              </a:rPr>
              <a:t>La vulnérabilité politique</a:t>
            </a:r>
            <a:r>
              <a:rPr lang="fr-FR" sz="1200" kern="1200" dirty="0" smtClean="0">
                <a:solidFill>
                  <a:schemeClr val="tx1"/>
                </a:solidFill>
                <a:effectLst/>
                <a:latin typeface="+mn-lt"/>
                <a:ea typeface="+mn-ea"/>
                <a:cs typeface="+mn-cs"/>
              </a:rPr>
              <a:t> concerne les personnes discriminées et persécutées, les populations </a:t>
            </a:r>
            <a:r>
              <a:rPr lang="fr-FR" sz="1200" b="1" kern="1200" dirty="0" smtClean="0">
                <a:solidFill>
                  <a:schemeClr val="tx1"/>
                </a:solidFill>
                <a:effectLst/>
                <a:latin typeface="+mn-lt"/>
                <a:ea typeface="+mn-ea"/>
                <a:cs typeface="+mn-cs"/>
              </a:rPr>
              <a:t>déplacées </a:t>
            </a:r>
            <a:r>
              <a:rPr lang="fr-FR" sz="1200" kern="1200" dirty="0" smtClean="0">
                <a:solidFill>
                  <a:schemeClr val="tx1"/>
                </a:solidFill>
                <a:effectLst/>
                <a:latin typeface="+mn-lt"/>
                <a:ea typeface="+mn-ea"/>
                <a:cs typeface="+mn-cs"/>
              </a:rPr>
              <a:t>ou </a:t>
            </a:r>
            <a:r>
              <a:rPr lang="fr-FR" sz="1200" b="1" kern="1200" dirty="0" smtClean="0">
                <a:solidFill>
                  <a:schemeClr val="tx1"/>
                </a:solidFill>
                <a:effectLst/>
                <a:latin typeface="+mn-lt"/>
                <a:ea typeface="+mn-ea"/>
                <a:cs typeface="+mn-cs"/>
              </a:rPr>
              <a:t>réfugiées </a:t>
            </a:r>
            <a:r>
              <a:rPr lang="fr-FR" sz="1200" kern="1200" dirty="0" smtClean="0">
                <a:solidFill>
                  <a:schemeClr val="tx1"/>
                </a:solidFill>
                <a:effectLst/>
                <a:latin typeface="+mn-lt"/>
                <a:ea typeface="+mn-ea"/>
                <a:cs typeface="+mn-cs"/>
              </a:rPr>
              <a:t>par exemple</a:t>
            </a:r>
          </a:p>
          <a:p>
            <a:pPr lvl="0"/>
            <a:endParaRPr lang="en-GB"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personnes /ménages, déjà les plus défavorisés</a:t>
            </a:r>
            <a:r>
              <a:rPr lang="fr-FR" sz="1200" kern="1200" dirty="0" smtClean="0">
                <a:solidFill>
                  <a:schemeClr val="tx1"/>
                </a:solidFill>
                <a:effectLst/>
                <a:latin typeface="+mn-lt"/>
                <a:ea typeface="+mn-ea"/>
                <a:cs typeface="+mn-cs"/>
              </a:rPr>
              <a:t> sont souvent les plus affectés par les catastrophes d’origine naturelle (inondations, sècheresse), par les chocs saisonniers (augmentation prix des marchés, termes de l’échange défavorables)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et par les conséquences du changement climatique, ce qui exacerbe encore davantage tous les différents niveaux de causalité.  Il s’agit de façon plus spécifique de : </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fr-FR"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précarité de la </a:t>
            </a:r>
            <a:r>
              <a:rPr lang="fr-FR" sz="1200" b="1" kern="1200" dirty="0" smtClean="0">
                <a:solidFill>
                  <a:schemeClr val="tx1"/>
                </a:solidFill>
                <a:effectLst/>
                <a:latin typeface="+mn-lt"/>
                <a:ea typeface="+mn-ea"/>
                <a:cs typeface="+mn-cs"/>
              </a:rPr>
              <a:t>situation sanitaire </a:t>
            </a:r>
            <a:r>
              <a:rPr lang="fr-FR" sz="1200" kern="1200" dirty="0" smtClean="0">
                <a:solidFill>
                  <a:schemeClr val="tx1"/>
                </a:solidFill>
                <a:effectLst/>
                <a:latin typeface="+mn-lt"/>
                <a:ea typeface="+mn-ea"/>
                <a:cs typeface="+mn-cs"/>
              </a:rPr>
              <a:t>et</a:t>
            </a:r>
            <a:r>
              <a:rPr lang="fr-FR" sz="1200" b="1" kern="1200" dirty="0" smtClean="0">
                <a:solidFill>
                  <a:schemeClr val="tx1"/>
                </a:solidFill>
                <a:effectLst/>
                <a:latin typeface="+mn-lt"/>
                <a:ea typeface="+mn-ea"/>
                <a:cs typeface="+mn-cs"/>
              </a:rPr>
              <a:t> nutritionnelle</a:t>
            </a:r>
            <a:r>
              <a:rPr lang="fr-FR" sz="1200" kern="1200" dirty="0" smtClean="0">
                <a:solidFill>
                  <a:schemeClr val="tx1"/>
                </a:solidFill>
                <a:effectLst/>
                <a:latin typeface="+mn-lt"/>
                <a:ea typeface="+mn-ea"/>
                <a:cs typeface="+mn-cs"/>
              </a:rPr>
              <a:t> de base d’une population</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La </a:t>
            </a:r>
            <a:r>
              <a:rPr lang="fr-FR" sz="1200" b="1" kern="1200" dirty="0" smtClean="0">
                <a:solidFill>
                  <a:schemeClr val="tx1"/>
                </a:solidFill>
                <a:effectLst/>
                <a:latin typeface="+mn-lt"/>
                <a:ea typeface="+mn-ea"/>
                <a:cs typeface="+mn-cs"/>
              </a:rPr>
              <a:t>pauvreté</a:t>
            </a:r>
            <a:r>
              <a:rPr lang="fr-FR" sz="1200" kern="1200" dirty="0" smtClean="0">
                <a:solidFill>
                  <a:schemeClr val="tx1"/>
                </a:solidFill>
                <a:effectLst/>
                <a:latin typeface="+mn-lt"/>
                <a:ea typeface="+mn-ea"/>
                <a:cs typeface="+mn-cs"/>
              </a:rPr>
              <a:t> et la </a:t>
            </a:r>
            <a:r>
              <a:rPr lang="fr-FR" sz="1200" b="1" kern="1200" dirty="0" smtClean="0">
                <a:solidFill>
                  <a:schemeClr val="tx1"/>
                </a:solidFill>
                <a:effectLst/>
                <a:latin typeface="+mn-lt"/>
                <a:ea typeface="+mn-ea"/>
                <a:cs typeface="+mn-cs"/>
              </a:rPr>
              <a:t>surpopulation urbaine</a:t>
            </a:r>
            <a:r>
              <a:rPr lang="fr-FR" sz="1200" kern="1200" dirty="0" smtClean="0">
                <a:solidFill>
                  <a:schemeClr val="tx1"/>
                </a:solidFill>
                <a:effectLst/>
                <a:latin typeface="+mn-lt"/>
                <a:ea typeface="+mn-ea"/>
                <a:cs typeface="+mn-cs"/>
              </a:rPr>
              <a:t>, la précarité des infrastructures sanitaires, le manque d‘accès à l’eau potable et ouvrages adéquats d’assainissement, l'exposition de la pollution urbaine et à des matières dangereuses, le manque de terres, et les pénuries alimentaires fréquentes.</a:t>
            </a: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smtClean="0">
                <a:solidFill>
                  <a:schemeClr val="tx1"/>
                </a:solidFill>
                <a:effectLst/>
                <a:latin typeface="+mn-lt"/>
                <a:ea typeface="+mn-ea"/>
                <a:cs typeface="+mn-cs"/>
              </a:rPr>
              <a:t>Le </a:t>
            </a:r>
            <a:r>
              <a:rPr lang="fr-FR" sz="1200" b="1" kern="1200" dirty="0" smtClean="0">
                <a:solidFill>
                  <a:schemeClr val="tx1"/>
                </a:solidFill>
                <a:effectLst/>
                <a:latin typeface="+mn-lt"/>
                <a:ea typeface="+mn-ea"/>
                <a:cs typeface="+mn-cs"/>
              </a:rPr>
              <a:t>changement climatique, </a:t>
            </a:r>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crises mondiales </a:t>
            </a:r>
            <a:r>
              <a:rPr lang="fr-FR" sz="1200" kern="1200" dirty="0" smtClean="0">
                <a:solidFill>
                  <a:schemeClr val="tx1"/>
                </a:solidFill>
                <a:effectLst/>
                <a:latin typeface="+mn-lt"/>
                <a:ea typeface="+mn-ea"/>
                <a:cs typeface="+mn-cs"/>
              </a:rPr>
              <a:t>ou les</a:t>
            </a:r>
            <a:r>
              <a:rPr lang="fr-FR" sz="1200" b="1" kern="1200" dirty="0" smtClean="0">
                <a:solidFill>
                  <a:schemeClr val="tx1"/>
                </a:solidFill>
                <a:effectLst/>
                <a:latin typeface="+mn-lt"/>
                <a:ea typeface="+mn-ea"/>
                <a:cs typeface="+mn-cs"/>
              </a:rPr>
              <a:t> pandémies comme par exemple la COVID-19.</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1 minute et 40 secondes</a:t>
            </a:r>
            <a:r>
              <a:rPr lang="fr-FR"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378930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noProof="0" dirty="0" smtClean="0"/>
              <a:t>Diapo 6.  Travail en</a:t>
            </a:r>
            <a:r>
              <a:rPr lang="fr-FR" sz="1200" b="1" baseline="0" noProof="0" dirty="0" smtClean="0"/>
              <a:t> groupes sur les causes de la malnutrition</a:t>
            </a:r>
          </a:p>
          <a:p>
            <a:endParaRPr lang="fr-FR" sz="1200" b="1" noProof="0" dirty="0" smtClean="0"/>
          </a:p>
          <a:p>
            <a:r>
              <a:rPr lang="fr-FR" sz="1200" b="1" i="1" noProof="0" dirty="0" smtClean="0"/>
              <a:t>Notes aux formateurs :</a:t>
            </a:r>
          </a:p>
          <a:p>
            <a:r>
              <a:rPr lang="fr-FR" sz="1200" i="1" baseline="0" noProof="0" dirty="0" smtClean="0"/>
              <a:t>Afin de mieux comprendre </a:t>
            </a:r>
            <a:r>
              <a:rPr lang="fr-FR" sz="1200" i="1" noProof="0" dirty="0" smtClean="0"/>
              <a:t>comment prévenir la malnutrition par la suite, nous </a:t>
            </a:r>
            <a:r>
              <a:rPr lang="fr-FR" sz="1200" dirty="0" smtClean="0"/>
              <a:t>allons vous distribuer des documents</a:t>
            </a:r>
            <a:r>
              <a:rPr lang="fr-FR" sz="1200" baseline="0" dirty="0" smtClean="0"/>
              <a:t> sur </a:t>
            </a:r>
            <a:r>
              <a:rPr lang="fr-FR" sz="1200" dirty="0" smtClean="0"/>
              <a:t>des situations qui parfois présentent des risques potentiels pour le statut nutritionnel des individus.</a:t>
            </a:r>
            <a:r>
              <a:rPr lang="fr-FR" sz="1200" baseline="0" dirty="0" smtClean="0"/>
              <a:t> Il peut s’agir de </a:t>
            </a:r>
            <a:r>
              <a:rPr lang="fr-FR" sz="1200" dirty="0" smtClean="0"/>
              <a:t>cartes de couleurs différentes sur lesquelles on note des possibles facteurs influençant le statut nutritionnel.</a:t>
            </a:r>
          </a:p>
          <a:p>
            <a:endParaRPr lang="fr-FR" sz="1200" dirty="0" smtClean="0"/>
          </a:p>
          <a:p>
            <a:r>
              <a:rPr lang="fr-FR" sz="1200" dirty="0" smtClean="0"/>
              <a:t>Chaque groupe de travail doit choisir 2 ou 3 diapos et discuter sur la situation observée. Vous devez ensuite transcrire ses réponses sur différentes cartes dont l’enchainement définis des segments de l’arbre des causes de la malnutrition.</a:t>
            </a:r>
          </a:p>
          <a:p>
            <a:endParaRPr lang="fr-FR" sz="1200" dirty="0" smtClean="0"/>
          </a:p>
          <a:p>
            <a:r>
              <a:rPr lang="fr-FR" sz="1200" dirty="0" smtClean="0"/>
              <a:t>Vous devez identifier et articuler les causes directes ou immédiates, sous-jacentes ou fondamentales/structurelles.</a:t>
            </a:r>
          </a:p>
          <a:p>
            <a:endParaRPr lang="fr-FR" sz="1200" dirty="0" smtClean="0"/>
          </a:p>
          <a:p>
            <a:r>
              <a:rPr lang="fr-FR" sz="1200" b="1" dirty="0" smtClean="0"/>
              <a:t>10 minutes</a:t>
            </a:r>
            <a:r>
              <a:rPr lang="fr-FR" sz="1200" dirty="0" smtClean="0"/>
              <a:t>. </a:t>
            </a:r>
          </a:p>
          <a:p>
            <a:endParaRPr lang="fr-FR" sz="1200" i="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52192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7.</a:t>
            </a:r>
            <a:r>
              <a:rPr lang="fr-FR" sz="1200"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Conséquences du changement climatique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développement de l’agriculture au Niger est gravement affecté</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par des pluies irrégulières, des périodes de sècheresse plus longues. </a:t>
            </a:r>
            <a:r>
              <a:rPr lang="fr-FR" sz="1200" b="1" kern="1200" dirty="0" smtClean="0">
                <a:solidFill>
                  <a:schemeClr val="tx1"/>
                </a:solidFill>
                <a:effectLst/>
                <a:latin typeface="+mn-lt"/>
                <a:ea typeface="+mn-ea"/>
                <a:cs typeface="+mn-cs"/>
              </a:rPr>
              <a:t>Ces chocs climatiques </a:t>
            </a:r>
            <a:r>
              <a:rPr lang="fr-FR" sz="1200" kern="1200" dirty="0" smtClean="0">
                <a:solidFill>
                  <a:schemeClr val="tx1"/>
                </a:solidFill>
                <a:effectLst/>
                <a:latin typeface="+mn-lt"/>
                <a:ea typeface="+mn-ea"/>
                <a:cs typeface="+mn-cs"/>
              </a:rPr>
              <a:t>impactent directement sur la sécurité alimentaire des ménages et communautés, la qualité de la récolte, l’accès à l’eau et</a:t>
            </a:r>
            <a:r>
              <a:rPr lang="fr-FR" sz="1200" kern="1200" baseline="0" dirty="0" smtClean="0">
                <a:solidFill>
                  <a:schemeClr val="tx1"/>
                </a:solidFill>
                <a:effectLst/>
                <a:latin typeface="+mn-lt"/>
                <a:ea typeface="+mn-ea"/>
                <a:cs typeface="+mn-cs"/>
              </a:rPr>
              <a:t> sa</a:t>
            </a:r>
            <a:r>
              <a:rPr lang="fr-FR" sz="1200" kern="1200" dirty="0" smtClean="0">
                <a:solidFill>
                  <a:schemeClr val="tx1"/>
                </a:solidFill>
                <a:effectLst/>
                <a:latin typeface="+mn-lt"/>
                <a:ea typeface="+mn-ea"/>
                <a:cs typeface="+mn-cs"/>
              </a:rPr>
              <a:t> consommation pour l’irrigation et l’élevage. Tous</a:t>
            </a:r>
            <a:r>
              <a:rPr lang="fr-FR" sz="1200" kern="1200" baseline="0" dirty="0" smtClean="0">
                <a:solidFill>
                  <a:schemeClr val="tx1"/>
                </a:solidFill>
                <a:effectLst/>
                <a:latin typeface="+mn-lt"/>
                <a:ea typeface="+mn-ea"/>
                <a:cs typeface="+mn-cs"/>
              </a:rPr>
              <a:t> ceci a</a:t>
            </a:r>
            <a:r>
              <a:rPr lang="fr-FR" sz="1200" kern="1200" dirty="0" smtClean="0">
                <a:solidFill>
                  <a:schemeClr val="tx1"/>
                </a:solidFill>
                <a:effectLst/>
                <a:latin typeface="+mn-lt"/>
                <a:ea typeface="+mn-ea"/>
                <a:cs typeface="+mn-cs"/>
              </a:rPr>
              <a:t> des conséquences sur la santé des populations. </a:t>
            </a:r>
            <a:r>
              <a:rPr lang="fr-FR" sz="1200" b="1" kern="1200" dirty="0" smtClean="0">
                <a:solidFill>
                  <a:schemeClr val="tx1"/>
                </a:solidFill>
                <a:effectLst/>
                <a:latin typeface="+mn-lt"/>
                <a:ea typeface="+mn-ea"/>
                <a:cs typeface="+mn-cs"/>
              </a:rPr>
              <a:t>Toutes ces causes sous-jacentes </a:t>
            </a:r>
            <a:r>
              <a:rPr lang="fr-FR" sz="1200" kern="1200" dirty="0" smtClean="0">
                <a:solidFill>
                  <a:schemeClr val="tx1"/>
                </a:solidFill>
                <a:effectLst/>
                <a:latin typeface="+mn-lt"/>
                <a:ea typeface="+mn-ea"/>
                <a:cs typeface="+mn-cs"/>
              </a:rPr>
              <a:t>exacerbent le risque de la malnutrition</a:t>
            </a:r>
            <a:r>
              <a:rPr lang="fr-FR" sz="1400" kern="1200" dirty="0" smtClean="0">
                <a:solidFill>
                  <a:schemeClr val="tx1"/>
                </a:solidFill>
                <a:effectLst/>
                <a:latin typeface="+mn-lt"/>
                <a:ea typeface="+mn-ea"/>
                <a:cs typeface="+mn-cs"/>
              </a:rPr>
              <a:t>.</a:t>
            </a:r>
          </a:p>
          <a:p>
            <a:endParaRPr lang="fr-FR" sz="1400" kern="1200" dirty="0" smtClean="0">
              <a:solidFill>
                <a:schemeClr val="tx1"/>
              </a:solidFill>
              <a:effectLst/>
              <a:latin typeface="+mn-lt"/>
              <a:ea typeface="+mn-ea"/>
              <a:cs typeface="+mn-cs"/>
            </a:endParaRPr>
          </a:p>
          <a:p>
            <a:r>
              <a:rPr lang="fr-FR" sz="1400" b="1" kern="1200" dirty="0" smtClean="0">
                <a:solidFill>
                  <a:schemeClr val="tx1"/>
                </a:solidFill>
                <a:effectLst/>
                <a:latin typeface="+mn-lt"/>
                <a:ea typeface="+mn-ea"/>
                <a:cs typeface="+mn-cs"/>
              </a:rPr>
              <a:t>30 secondes</a:t>
            </a:r>
            <a:r>
              <a:rPr lang="fr-FR" sz="1400" kern="1200" dirty="0" smtClean="0">
                <a:solidFill>
                  <a:schemeClr val="tx1"/>
                </a:solidFill>
                <a:effectLst/>
                <a:latin typeface="+mn-lt"/>
                <a:ea typeface="+mn-ea"/>
                <a:cs typeface="+mn-cs"/>
              </a:rPr>
              <a:t>.</a:t>
            </a:r>
            <a:endParaRPr lang="x-none"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221365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8.  Une femme enceinte portant son enfant</a:t>
            </a:r>
            <a:r>
              <a:rPr lang="fr-FR" sz="1200" b="1" kern="1200" baseline="0" dirty="0" smtClean="0">
                <a:solidFill>
                  <a:schemeClr val="tx1"/>
                </a:solidFill>
                <a:effectLst/>
                <a:latin typeface="+mn-lt"/>
                <a:ea typeface="+mn-ea"/>
                <a:cs typeface="+mn-cs"/>
              </a:rPr>
              <a:t> au dos et s’attelant aux travaux de jardinage</a:t>
            </a:r>
            <a:endParaRPr lang="fr-FR"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Selon vous quels notions</a:t>
            </a:r>
            <a:r>
              <a:rPr lang="fr-FR" sz="1200" kern="1200" baseline="0" dirty="0" smtClean="0">
                <a:solidFill>
                  <a:schemeClr val="tx1"/>
                </a:solidFill>
                <a:effectLst/>
                <a:latin typeface="+mn-lt"/>
                <a:ea typeface="+mn-ea"/>
                <a:cs typeface="+mn-cs"/>
              </a:rPr>
              <a:t> cette photo met en avant dans le cadre des causes et conséquences de la malnutrition.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kern="1200" dirty="0" smtClean="0">
                <a:solidFill>
                  <a:schemeClr val="tx1"/>
                </a:solidFill>
                <a:effectLst/>
                <a:latin typeface="+mn-lt"/>
                <a:ea typeface="+mn-ea"/>
                <a:cs typeface="+mn-cs"/>
              </a:rPr>
              <a:t>Lors des discussions,</a:t>
            </a:r>
            <a:r>
              <a:rPr lang="fr-FR" sz="1200" i="1" kern="1200" baseline="0" dirty="0" smtClean="0">
                <a:solidFill>
                  <a:schemeClr val="tx1"/>
                </a:solidFill>
                <a:effectLst/>
                <a:latin typeface="+mn-lt"/>
                <a:ea typeface="+mn-ea"/>
                <a:cs typeface="+mn-cs"/>
              </a:rPr>
              <a:t> aborder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notions de sécurité alimentaire</a:t>
            </a:r>
            <a:r>
              <a:rPr lang="fr-FR" sz="1200" kern="1200" dirty="0" smtClean="0">
                <a:solidFill>
                  <a:schemeClr val="tx1"/>
                </a:solidFill>
                <a:effectLst/>
                <a:latin typeface="+mn-lt"/>
                <a:ea typeface="+mn-ea"/>
                <a:cs typeface="+mn-cs"/>
              </a:rPr>
              <a:t>, le besoin </a:t>
            </a:r>
            <a:r>
              <a:rPr lang="fr-FR" sz="1200" b="1" kern="1200" dirty="0" smtClean="0">
                <a:solidFill>
                  <a:schemeClr val="tx1"/>
                </a:solidFill>
                <a:effectLst/>
                <a:latin typeface="+mn-lt"/>
                <a:ea typeface="+mn-ea"/>
                <a:cs typeface="+mn-cs"/>
              </a:rPr>
              <a:t>d’optimiser les productions maraichères </a:t>
            </a:r>
            <a:r>
              <a:rPr lang="fr-FR" sz="1200" kern="1200" dirty="0" smtClean="0">
                <a:solidFill>
                  <a:schemeClr val="tx1"/>
                </a:solidFill>
                <a:effectLst/>
                <a:latin typeface="+mn-lt"/>
                <a:ea typeface="+mn-ea"/>
                <a:cs typeface="+mn-cs"/>
              </a:rPr>
              <a:t>(jardins potagers) et </a:t>
            </a:r>
            <a:r>
              <a:rPr lang="fr-FR" sz="1200" b="1" kern="1200" dirty="0" smtClean="0">
                <a:solidFill>
                  <a:schemeClr val="tx1"/>
                </a:solidFill>
                <a:effectLst/>
                <a:latin typeface="+mn-lt"/>
                <a:ea typeface="+mn-ea"/>
                <a:cs typeface="+mn-cs"/>
              </a:rPr>
              <a:t>de les diversifier </a:t>
            </a:r>
            <a:r>
              <a:rPr lang="fr-FR" sz="1200" kern="1200" dirty="0" smtClean="0">
                <a:solidFill>
                  <a:schemeClr val="tx1"/>
                </a:solidFill>
                <a:effectLst/>
                <a:latin typeface="+mn-lt"/>
                <a:ea typeface="+mn-ea"/>
                <a:cs typeface="+mn-cs"/>
              </a:rPr>
              <a:t>pour une meilleure </a:t>
            </a:r>
            <a:r>
              <a:rPr lang="fr-FR" sz="1200" b="1" kern="1200" dirty="0" smtClean="0">
                <a:solidFill>
                  <a:schemeClr val="tx1"/>
                </a:solidFill>
                <a:effectLst/>
                <a:latin typeface="+mn-lt"/>
                <a:ea typeface="+mn-ea"/>
                <a:cs typeface="+mn-cs"/>
              </a:rPr>
              <a:t>disponibilité et consommation de produits riches en micronutriments;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Les notions telles que </a:t>
            </a:r>
            <a:r>
              <a:rPr lang="fr-FR" sz="1200" b="1" kern="1200" dirty="0" smtClean="0">
                <a:solidFill>
                  <a:schemeClr val="tx1"/>
                </a:solidFill>
                <a:effectLst/>
                <a:latin typeface="+mn-lt"/>
                <a:ea typeface="+mn-ea"/>
                <a:cs typeface="+mn-cs"/>
              </a:rPr>
              <a:t>la réduction de la charge de travail des femmes enceintes</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le partage équitable des tâches</a:t>
            </a:r>
            <a:r>
              <a:rPr lang="fr-FR" sz="1200" kern="1200" dirty="0" smtClean="0">
                <a:solidFill>
                  <a:schemeClr val="tx1"/>
                </a:solidFill>
                <a:effectLst/>
                <a:latin typeface="+mn-lt"/>
                <a:ea typeface="+mn-ea"/>
                <a:cs typeface="+mn-cs"/>
              </a:rPr>
              <a:t> (ménagères et de production économique)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dirty="0" smtClean="0">
                <a:solidFill>
                  <a:schemeClr val="tx1"/>
                </a:solidFill>
                <a:effectLst/>
                <a:latin typeface="+mn-lt"/>
                <a:ea typeface="+mn-ea"/>
                <a:cs typeface="+mn-cs"/>
              </a:rPr>
              <a:t>Les</a:t>
            </a:r>
            <a:r>
              <a:rPr lang="fr-FR" sz="1200" kern="1200" baseline="0" dirty="0" smtClean="0">
                <a:solidFill>
                  <a:schemeClr val="tx1"/>
                </a:solidFill>
                <a:effectLst/>
                <a:latin typeface="+mn-lt"/>
                <a:ea typeface="+mn-ea"/>
                <a:cs typeface="+mn-cs"/>
              </a:rPr>
              <a:t> notions sur </a:t>
            </a:r>
            <a:r>
              <a:rPr lang="fr-FR" sz="1200" b="1" kern="1200" baseline="0" dirty="0" smtClean="0">
                <a:solidFill>
                  <a:schemeClr val="tx1"/>
                </a:solidFill>
                <a:effectLst/>
                <a:latin typeface="+mn-lt"/>
                <a:ea typeface="+mn-ea"/>
                <a:cs typeface="+mn-cs"/>
              </a:rPr>
              <a:t>l</a:t>
            </a:r>
            <a:r>
              <a:rPr lang="fr-FR" sz="1200" b="1" kern="1200" dirty="0" smtClean="0">
                <a:solidFill>
                  <a:schemeClr val="tx1"/>
                </a:solidFill>
                <a:effectLst/>
                <a:latin typeface="+mn-lt"/>
                <a:ea typeface="+mn-ea"/>
                <a:cs typeface="+mn-cs"/>
              </a:rPr>
              <a:t>’utilisation des services de soins prénataux et d’accouchement </a:t>
            </a:r>
            <a:r>
              <a:rPr lang="fr-FR" sz="1200" kern="1200" dirty="0" smtClean="0">
                <a:solidFill>
                  <a:schemeClr val="tx1"/>
                </a:solidFill>
                <a:effectLst/>
                <a:latin typeface="+mn-lt"/>
                <a:ea typeface="+mn-ea"/>
                <a:cs typeface="+mn-cs"/>
              </a:rPr>
              <a:t>(et post </a:t>
            </a:r>
            <a:r>
              <a:rPr lang="fr-FR" sz="1200" kern="1200" dirty="0" err="1" smtClean="0">
                <a:solidFill>
                  <a:schemeClr val="tx1"/>
                </a:solidFill>
                <a:effectLst/>
                <a:latin typeface="+mn-lt"/>
                <a:ea typeface="+mn-ea"/>
                <a:cs typeface="+mn-cs"/>
              </a:rPr>
              <a:t>partum</a:t>
            </a:r>
            <a:r>
              <a:rPr lang="fr-FR" sz="1200" kern="1200" dirty="0" smtClean="0">
                <a:solidFill>
                  <a:schemeClr val="tx1"/>
                </a:solidFill>
                <a:effectLst/>
                <a:latin typeface="+mn-lt"/>
                <a:ea typeface="+mn-ea"/>
                <a:cs typeface="+mn-cs"/>
              </a:rPr>
              <a:t>) et </a:t>
            </a:r>
            <a:r>
              <a:rPr lang="fr-FR" sz="1200" b="1" kern="1200" dirty="0" smtClean="0">
                <a:solidFill>
                  <a:schemeClr val="tx1"/>
                </a:solidFill>
                <a:effectLst/>
                <a:latin typeface="+mn-lt"/>
                <a:ea typeface="+mn-ea"/>
                <a:cs typeface="+mn-cs"/>
              </a:rPr>
              <a:t>de l’importance de l’espacement des naissances</a:t>
            </a:r>
            <a:r>
              <a:rPr lang="fr-FR" sz="1200" kern="1200" dirty="0" smtClean="0">
                <a:solidFill>
                  <a:schemeClr val="tx1"/>
                </a:solidFill>
                <a:effectLst/>
                <a:latin typeface="+mn-lt"/>
                <a:ea typeface="+mn-ea"/>
                <a:cs typeface="+mn-cs"/>
              </a:rPr>
              <a:t>.</a:t>
            </a:r>
            <a:endParaRPr lang="fr-FR" sz="1200" b="0" kern="1200" dirty="0">
              <a:solidFill>
                <a:schemeClr val="tx1"/>
              </a:solidFill>
              <a:effectLst/>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0" kern="1200" dirty="0" smtClean="0">
              <a:solidFill>
                <a:schemeClr val="tx1"/>
              </a:solidFill>
              <a:effectLst/>
              <a:latin typeface="Arial" panose="020B06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kern="1200" dirty="0" smtClean="0">
                <a:solidFill>
                  <a:schemeClr val="tx1"/>
                </a:solidFill>
                <a:effectLst/>
                <a:latin typeface="Arial" panose="020B0604020202020204" pitchFamily="34" charset="0"/>
                <a:ea typeface="+mn-ea"/>
                <a:cs typeface="Times New Roman" panose="02020603050405020304" pitchFamily="18" charset="0"/>
              </a:rPr>
              <a:t>60</a:t>
            </a:r>
            <a:r>
              <a:rPr lang="fr-FR" sz="1200" b="1" kern="1200" baseline="0" dirty="0" smtClean="0">
                <a:solidFill>
                  <a:schemeClr val="tx1"/>
                </a:solidFill>
                <a:effectLst/>
                <a:latin typeface="Arial" panose="020B0604020202020204" pitchFamily="34" charset="0"/>
                <a:ea typeface="+mn-ea"/>
                <a:cs typeface="Times New Roman" panose="02020603050405020304" pitchFamily="18" charset="0"/>
              </a:rPr>
              <a:t> secondes</a:t>
            </a:r>
            <a:r>
              <a:rPr lang="fr-FR" sz="1200" b="0" kern="1200" baseline="0" dirty="0" smtClean="0">
                <a:solidFill>
                  <a:schemeClr val="tx1"/>
                </a:solidFill>
                <a:effectLst/>
                <a:latin typeface="Arial" panose="020B0604020202020204" pitchFamily="34" charset="0"/>
                <a:ea typeface="+mn-ea"/>
                <a:cs typeface="Times New Roman" panose="02020603050405020304" pitchFamily="18" charset="0"/>
              </a:rPr>
              <a:t>.</a:t>
            </a:r>
            <a:endParaRPr lang="x-none"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328882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Diapo</a:t>
            </a:r>
            <a:r>
              <a:rPr lang="fr-FR" sz="1600" b="1" kern="1200" baseline="0" dirty="0" smtClean="0">
                <a:solidFill>
                  <a:schemeClr val="tx1"/>
                </a:solidFill>
                <a:effectLst/>
                <a:latin typeface="+mn-lt"/>
                <a:ea typeface="+mn-ea"/>
                <a:cs typeface="+mn-cs"/>
              </a:rPr>
              <a:t> 9. Inondations au Niger en 2016 et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Pendant les périodes d’inondations, comme c’est le cas en 2020, les ménages sinistrés ont des difficultés d’accès aux sources d’eau et à des ouvrages d’assainissement adéquats. Etant donné le problème structurel de manque de réseau d’assainissement en temps, les inondations engendrent des risques accrus de maladies à cause de l’exposition à l’eau contaminée/souillée. D’une manière générale, les inondations exacerbent les conséquences de l’insalubrité et engendrent une récurrence des maladies hydriques. De plus, les mouvements des personnes deviennent limités, limitant ainsi l’accès aux services de base dont les formations sanitaires.</a:t>
            </a:r>
            <a:r>
              <a:rPr lang="fr-FR" sz="16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smtClean="0">
                <a:solidFill>
                  <a:schemeClr val="tx1"/>
                </a:solidFill>
                <a:effectLst/>
                <a:latin typeface="+mn-lt"/>
                <a:ea typeface="+mn-ea"/>
                <a:cs typeface="+mn-cs"/>
              </a:rPr>
              <a:t>Tout cela va donc engendrer des problèmes de malnutrition car freinent la fréquentation des formations sanitaires / la recherche de soins de santé /traitement de la malnutrition.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50 secondes</a:t>
            </a:r>
            <a:r>
              <a:rPr lang="fr-FR" sz="1600" kern="1200" dirty="0" smtClean="0">
                <a:solidFill>
                  <a:schemeClr val="tx1"/>
                </a:solidFill>
                <a:effectLst/>
                <a:latin typeface="+mn-lt"/>
                <a:ea typeface="+mn-ea"/>
                <a:cs typeface="+mn-cs"/>
              </a:rPr>
              <a:t>.</a:t>
            </a:r>
            <a:endParaRPr lang="x-none" sz="16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80753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26525"/>
      </p:ext>
    </p:extLst>
  </p:cSld>
  <p:clrMapOvr>
    <a:masterClrMapping/>
  </p:clrMapOvr>
  <p:transition>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99259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7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Tree>
    <p:extLst>
      <p:ext uri="{BB962C8B-B14F-4D97-AF65-F5344CB8AC3E}">
        <p14:creationId xmlns:p14="http://schemas.microsoft.com/office/powerpoint/2010/main" val="1986895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Tree>
    <p:extLst>
      <p:ext uri="{BB962C8B-B14F-4D97-AF65-F5344CB8AC3E}">
        <p14:creationId xmlns:p14="http://schemas.microsoft.com/office/powerpoint/2010/main" val="3879868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72483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04813"/>
            <a:ext cx="2057400" cy="57213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404813"/>
            <a:ext cx="6019800" cy="57213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3560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309970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553101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FC1C5B5-8F6F-D941-AFC1-1A3CE302BDE4}" type="datetimeFigureOut">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7589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FC1C5B5-8F6F-D941-AFC1-1A3CE302BDE4}" type="datetimeFigureOut">
              <a:rPr lang="fr-FR" smtClean="0"/>
              <a:t>25/01/2021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03115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1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pPr/>
              <a:t>‹N°›</a:t>
            </a:fld>
            <a:endParaRPr lang="fr-FR" dirty="0"/>
          </a:p>
        </p:txBody>
      </p:sp>
      <p:sp>
        <p:nvSpPr>
          <p:cNvPr id="14"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2289263461"/>
      </p:ext>
    </p:extLst>
  </p:cSld>
  <p:clrMapOvr>
    <a:masterClrMapping/>
  </p:clrMapOvr>
  <p:transition>
    <p:strips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FC1C5B5-8F6F-D941-AFC1-1A3CE302BDE4}" type="datetimeFigureOut">
              <a:rPr lang="fr-FR" smtClean="0"/>
              <a:t>25/01/2021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81741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FC1C5B5-8F6F-D941-AFC1-1A3CE302BDE4}" type="datetimeFigureOut">
              <a:rPr lang="fr-FR" smtClean="0"/>
              <a:t>25/01/2021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367172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1C5B5-8F6F-D941-AFC1-1A3CE302BDE4}" type="datetimeFigureOut">
              <a:rPr lang="fr-FR" smtClean="0"/>
              <a:t>25/01/2021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877999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25/01/2021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3039040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25/01/2021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235032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23916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25/01/2021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595236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endParaRPr lang="fr-FR" dirty="0"/>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endParaRPr lang="fr-FR" dirty="0"/>
          </a:p>
        </p:txBody>
      </p:sp>
      <p:sp>
        <p:nvSpPr>
          <p:cNvPr id="6" name="Espace réservé du contenu 5"/>
          <p:cNvSpPr>
            <a:spLocks noGrp="1"/>
          </p:cNvSpPr>
          <p:nvPr>
            <p:ph sz="quarter" idx="10" hasCustomPrompt="1"/>
          </p:nvPr>
        </p:nvSpPr>
        <p:spPr>
          <a:xfrm>
            <a:off x="4572000" y="6022109"/>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3516282555"/>
      </p:ext>
    </p:extLst>
  </p:cSld>
  <p:clrMapOvr>
    <a:masterClrMapping/>
  </p:clrMapOvr>
  <p:transition>
    <p:strips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221289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227051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June 8th, 2016</a:t>
            </a:r>
          </a:p>
        </p:txBody>
      </p:sp>
      <p:sp>
        <p:nvSpPr>
          <p:cNvPr id="9"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Presentation of the inception report, EC, Brussels</a:t>
            </a:r>
          </a:p>
        </p:txBody>
      </p:sp>
    </p:spTree>
    <p:extLst>
      <p:ext uri="{BB962C8B-B14F-4D97-AF65-F5344CB8AC3E}">
        <p14:creationId xmlns:p14="http://schemas.microsoft.com/office/powerpoint/2010/main" val="1629658707"/>
      </p:ext>
    </p:extLst>
  </p:cSld>
  <p:clrMapOvr>
    <a:masterClrMapping/>
  </p:clrMapOvr>
  <p:transition>
    <p:strips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481520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039743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680411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141175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516549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517900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25-Jan-21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24693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916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8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4"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1583062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262293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2570133957"/>
      </p:ext>
    </p:extLst>
  </p:cSld>
  <p:clrMapOvr>
    <a:masterClrMapping/>
  </p:clrMapOvr>
  <p:transition>
    <p:strips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24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2400"/>
            </a:lvl1pPr>
          </a:lstStyle>
          <a:p>
            <a:pPr lvl="0"/>
            <a:r>
              <a:rPr lang="fr-FR"/>
              <a:t>Text</a:t>
            </a:r>
            <a:endParaRPr lang="fr-FR" dirty="0"/>
          </a:p>
        </p:txBody>
      </p:sp>
      <p:sp>
        <p:nvSpPr>
          <p:cNvPr id="9"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3164715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D8FF7D0-8268-4EFA-B06F-F13501D569EF}" type="datetimeFigureOut">
              <a:rPr lang="fr-FR" smtClean="0">
                <a:solidFill>
                  <a:srgbClr val="FFFFFF"/>
                </a:solidFill>
              </a:rPr>
              <a:pPr/>
              <a:t>25/01/2021</a:t>
            </a:fld>
            <a:endParaRPr lang="fr-FR">
              <a:solidFill>
                <a:srgbClr val="FFFFFF"/>
              </a:solidFill>
            </a:endParaRPr>
          </a:p>
        </p:txBody>
      </p:sp>
      <p:sp>
        <p:nvSpPr>
          <p:cNvPr id="5" name="Espace réservé du pied de page 4"/>
          <p:cNvSpPr>
            <a:spLocks noGrp="1"/>
          </p:cNvSpPr>
          <p:nvPr>
            <p:ph type="ftr" sz="quarter" idx="11"/>
          </p:nvPr>
        </p:nvSpPr>
        <p:spPr/>
        <p:txBody>
          <a:bodyPr/>
          <a:lstStyle/>
          <a:p>
            <a:endParaRPr lang="fr-FR">
              <a:solidFill>
                <a:srgbClr val="FFFFFF"/>
              </a:solidFill>
            </a:endParaRPr>
          </a:p>
        </p:txBody>
      </p:sp>
      <p:sp>
        <p:nvSpPr>
          <p:cNvPr id="6" name="Espace réservé du numéro de diapositive 5"/>
          <p:cNvSpPr>
            <a:spLocks noGrp="1"/>
          </p:cNvSpPr>
          <p:nvPr>
            <p:ph type="sldNum" sz="quarter" idx="12"/>
          </p:nvPr>
        </p:nvSpPr>
        <p:spPr/>
        <p:txBody>
          <a:bodyPr/>
          <a:lstStyle/>
          <a:p>
            <a:fld id="{6ADC0BCF-F1C1-4CC1-A145-B48C8A6BD313}"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416848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409319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2258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fr-FR" smtClean="0"/>
              <a:t>Cliquez pour modifier les styles du texte du masque</a:t>
            </a:r>
          </a:p>
        </p:txBody>
      </p:sp>
    </p:spTree>
    <p:extLst>
      <p:ext uri="{BB962C8B-B14F-4D97-AF65-F5344CB8AC3E}">
        <p14:creationId xmlns:p14="http://schemas.microsoft.com/office/powerpoint/2010/main" val="147871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8660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949927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1" y="6453338"/>
            <a:ext cx="1378496" cy="365125"/>
          </a:xfrm>
          <a:prstGeom prst="rect">
            <a:avLst/>
          </a:prstGeom>
        </p:spPr>
        <p:txBody>
          <a:bodyPr vert="horz" lIns="91440" tIns="45720" rIns="91440" bIns="45720" rtlCol="0" anchor="ctr"/>
          <a:lstStyle>
            <a:lvl1pPr algn="l">
              <a:defRPr sz="900">
                <a:solidFill>
                  <a:schemeClr val="bg1"/>
                </a:solidFill>
              </a:defRPr>
            </a:lvl1pPr>
          </a:lstStyle>
          <a:p>
            <a:r>
              <a:rPr lang="fr-FR"/>
              <a:t>Date</a:t>
            </a:r>
            <a:endParaRPr lang="fr-FR" dirty="0"/>
          </a:p>
        </p:txBody>
      </p:sp>
      <p:sp>
        <p:nvSpPr>
          <p:cNvPr id="5" name="Espace réservé du pied de page 4"/>
          <p:cNvSpPr>
            <a:spLocks noGrp="1"/>
          </p:cNvSpPr>
          <p:nvPr>
            <p:ph type="ftr" sz="quarter" idx="3"/>
          </p:nvPr>
        </p:nvSpPr>
        <p:spPr>
          <a:xfrm>
            <a:off x="1835697" y="6453338"/>
            <a:ext cx="4392488" cy="365125"/>
          </a:xfrm>
          <a:prstGeom prst="rect">
            <a:avLst/>
          </a:prstGeom>
        </p:spPr>
        <p:txBody>
          <a:bodyPr vert="horz" lIns="91440" tIns="45720" rIns="91440" bIns="45720" rtlCol="0" anchor="ctr"/>
          <a:lstStyle>
            <a:lvl1pPr algn="ctr">
              <a:defRPr sz="900">
                <a:solidFill>
                  <a:schemeClr val="bg1"/>
                </a:solidFill>
              </a:defRPr>
            </a:lvl1pPr>
          </a:lstStyle>
          <a:p>
            <a:r>
              <a:rPr lang="fr-FR"/>
              <a:t>Place</a:t>
            </a:r>
            <a:endParaRPr lang="fr-FR" dirty="0"/>
          </a:p>
        </p:txBody>
      </p:sp>
      <p:sp>
        <p:nvSpPr>
          <p:cNvPr id="6" name="Espace réservé du numéro de diapositive 5"/>
          <p:cNvSpPr>
            <a:spLocks noGrp="1"/>
          </p:cNvSpPr>
          <p:nvPr>
            <p:ph type="sldNum" sz="quarter" idx="4"/>
          </p:nvPr>
        </p:nvSpPr>
        <p:spPr>
          <a:xfrm>
            <a:off x="8388424" y="6453338"/>
            <a:ext cx="621432" cy="365125"/>
          </a:xfrm>
          <a:prstGeom prst="rect">
            <a:avLst/>
          </a:prstGeom>
        </p:spPr>
        <p:txBody>
          <a:bodyPr vert="horz" lIns="91440" tIns="45720" rIns="91440" bIns="45720" rtlCol="0" anchor="ctr"/>
          <a:lstStyle>
            <a:lvl1pPr algn="r">
              <a:defRPr sz="900">
                <a:solidFill>
                  <a:schemeClr val="bg1"/>
                </a:solidFill>
              </a:defRPr>
            </a:lvl1pPr>
          </a:lstStyle>
          <a:p>
            <a:fld id="{02C702AE-1502-43AE-8DBA-2BCAD3408EF2}" type="slidenum">
              <a:rPr lang="fr-FR" smtClean="0"/>
              <a:pPr/>
              <a:t>‹N°›</a:t>
            </a:fld>
            <a:endParaRPr lang="fr-FR" dirty="0"/>
          </a:p>
        </p:txBody>
      </p:sp>
    </p:spTree>
    <p:extLst>
      <p:ext uri="{BB962C8B-B14F-4D97-AF65-F5344CB8AC3E}">
        <p14:creationId xmlns:p14="http://schemas.microsoft.com/office/powerpoint/2010/main" val="22275895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p:strips dir="ru"/>
  </p:transition>
  <p:hf hdr="0"/>
  <p:txStyles>
    <p:titleStyle>
      <a:lvl1pPr algn="ctr" defTabSz="685800" rtl="0" eaLnBrk="1" latinLnBrk="0" hangingPunct="1">
        <a:spcBef>
          <a:spcPct val="0"/>
        </a:spcBef>
        <a:buNone/>
        <a:defRPr sz="2400" b="1" kern="1200" cap="none" baseline="0">
          <a:solidFill>
            <a:schemeClr val="accent4"/>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7"/>
          <p:cNvSpPr>
            <a:spLocks noGrp="1" noChangeArrowheads="1"/>
          </p:cNvSpPr>
          <p:nvPr>
            <p:ph type="title"/>
          </p:nvPr>
        </p:nvSpPr>
        <p:spPr bwMode="auto">
          <a:xfrm>
            <a:off x="468314" y="404813"/>
            <a:ext cx="82073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Title Futura Hevy 32 pt</a:t>
            </a:r>
          </a:p>
        </p:txBody>
      </p:sp>
      <p:sp>
        <p:nvSpPr>
          <p:cNvPr id="3075" name="Rectangle 8"/>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Text in Trebuchet</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49" name="Rectangle 9"/>
          <p:cNvSpPr>
            <a:spLocks noChangeArrowheads="1"/>
          </p:cNvSpPr>
          <p:nvPr/>
        </p:nvSpPr>
        <p:spPr bwMode="auto">
          <a:xfrm>
            <a:off x="0" y="6669088"/>
            <a:ext cx="3048000" cy="188912"/>
          </a:xfrm>
          <a:prstGeom prst="rect">
            <a:avLst/>
          </a:prstGeom>
          <a:solidFill>
            <a:srgbClr val="99CC00"/>
          </a:solidFill>
          <a:ln w="9525">
            <a:noFill/>
            <a:miter lim="800000"/>
            <a:headEnd/>
            <a:tailEnd/>
          </a:ln>
          <a:effectLst/>
        </p:spPr>
        <p:txBody>
          <a:bodyPr wrap="none" anchor="ctr"/>
          <a:lstStyle/>
          <a:p>
            <a:pPr>
              <a:defRPr/>
            </a:pPr>
            <a:endParaRPr lang="fr-FR" sz="1350"/>
          </a:p>
        </p:txBody>
      </p:sp>
      <p:sp>
        <p:nvSpPr>
          <p:cNvPr id="10250" name="Rectangle 10"/>
          <p:cNvSpPr>
            <a:spLocks noChangeArrowheads="1"/>
          </p:cNvSpPr>
          <p:nvPr/>
        </p:nvSpPr>
        <p:spPr bwMode="auto">
          <a:xfrm>
            <a:off x="3048000" y="6669088"/>
            <a:ext cx="3048000" cy="188912"/>
          </a:xfrm>
          <a:prstGeom prst="rect">
            <a:avLst/>
          </a:prstGeom>
          <a:solidFill>
            <a:srgbClr val="0033CC"/>
          </a:solidFill>
          <a:ln w="9525">
            <a:noFill/>
            <a:miter lim="800000"/>
            <a:headEnd/>
            <a:tailEnd/>
          </a:ln>
          <a:effectLst/>
        </p:spPr>
        <p:txBody>
          <a:bodyPr wrap="none" anchor="ctr"/>
          <a:lstStyle/>
          <a:p>
            <a:pPr>
              <a:defRPr/>
            </a:pPr>
            <a:endParaRPr lang="fr-FR" sz="1350"/>
          </a:p>
        </p:txBody>
      </p:sp>
      <p:sp>
        <p:nvSpPr>
          <p:cNvPr id="10251" name="Rectangle 11"/>
          <p:cNvSpPr>
            <a:spLocks noChangeArrowheads="1"/>
          </p:cNvSpPr>
          <p:nvPr/>
        </p:nvSpPr>
        <p:spPr bwMode="auto">
          <a:xfrm>
            <a:off x="6096000" y="6669088"/>
            <a:ext cx="3048000" cy="188912"/>
          </a:xfrm>
          <a:prstGeom prst="rect">
            <a:avLst/>
          </a:prstGeom>
          <a:solidFill>
            <a:srgbClr val="CC6600"/>
          </a:solidFill>
          <a:ln w="9525">
            <a:noFill/>
            <a:miter lim="800000"/>
            <a:headEnd/>
            <a:tailEnd/>
          </a:ln>
          <a:effectLst/>
        </p:spPr>
        <p:txBody>
          <a:bodyPr wrap="none" anchor="ctr"/>
          <a:lstStyle/>
          <a:p>
            <a:pPr>
              <a:defRPr/>
            </a:pPr>
            <a:endParaRPr lang="fr-FR" sz="1350"/>
          </a:p>
        </p:txBody>
      </p:sp>
    </p:spTree>
    <p:extLst>
      <p:ext uri="{BB962C8B-B14F-4D97-AF65-F5344CB8AC3E}">
        <p14:creationId xmlns:p14="http://schemas.microsoft.com/office/powerpoint/2010/main" val="108242768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eaLnBrk="1" fontAlgn="base" hangingPunct="1">
        <a:spcBef>
          <a:spcPct val="0"/>
        </a:spcBef>
        <a:spcAft>
          <a:spcPct val="0"/>
        </a:spcAft>
        <a:defRPr sz="3300">
          <a:solidFill>
            <a:schemeClr val="tx2"/>
          </a:solidFill>
          <a:latin typeface="Arial" charset="0"/>
        </a:defRPr>
      </a:lvl6pPr>
      <a:lvl7pPr marL="685800" algn="ctr" rtl="0" eaLnBrk="1" fontAlgn="base" hangingPunct="1">
        <a:spcBef>
          <a:spcPct val="0"/>
        </a:spcBef>
        <a:spcAft>
          <a:spcPct val="0"/>
        </a:spcAft>
        <a:defRPr sz="3300">
          <a:solidFill>
            <a:schemeClr val="tx2"/>
          </a:solidFill>
          <a:latin typeface="Arial" charset="0"/>
        </a:defRPr>
      </a:lvl7pPr>
      <a:lvl8pPr marL="1028700" algn="ctr" rtl="0" eaLnBrk="1" fontAlgn="base" hangingPunct="1">
        <a:spcBef>
          <a:spcPct val="0"/>
        </a:spcBef>
        <a:spcAft>
          <a:spcPct val="0"/>
        </a:spcAft>
        <a:defRPr sz="3300">
          <a:solidFill>
            <a:schemeClr val="tx2"/>
          </a:solidFill>
          <a:latin typeface="Arial" charset="0"/>
        </a:defRPr>
      </a:lvl8pPr>
      <a:lvl9pPr marL="1371600" algn="ctr" rtl="0" eaLnBrk="1" fontAlgn="base" hangingPunct="1">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1C5B5-8F6F-D941-AFC1-1A3CE302BDE4}" type="datetimeFigureOut">
              <a:rPr lang="fr-FR" smtClean="0"/>
              <a:t>25/01/2021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4E62-313F-4245-A786-B0FE8BB00D39}" type="slidenum">
              <a:rPr lang="fr-FR" smtClean="0"/>
              <a:t>‹N°›</a:t>
            </a:fld>
            <a:endParaRPr lang="fr-FR"/>
          </a:p>
        </p:txBody>
      </p:sp>
    </p:spTree>
    <p:extLst>
      <p:ext uri="{BB962C8B-B14F-4D97-AF65-F5344CB8AC3E}">
        <p14:creationId xmlns:p14="http://schemas.microsoft.com/office/powerpoint/2010/main" val="131757693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453336"/>
            <a:ext cx="1378496" cy="365125"/>
          </a:xfrm>
          <a:prstGeom prst="rect">
            <a:avLst/>
          </a:prstGeom>
        </p:spPr>
        <p:txBody>
          <a:bodyPr vert="horz" lIns="91440" tIns="45720" rIns="91440" bIns="45720" rtlCol="0" anchor="ctr"/>
          <a:lstStyle>
            <a:lvl1pPr algn="l">
              <a:defRPr sz="1200">
                <a:solidFill>
                  <a:schemeClr val="bg1"/>
                </a:solidFill>
              </a:defRPr>
            </a:lvl1pPr>
          </a:lstStyle>
          <a:p>
            <a:r>
              <a:rPr lang="fr-FR">
                <a:solidFill>
                  <a:srgbClr val="FFFFFF"/>
                </a:solidFill>
              </a:rPr>
              <a:t>Date</a:t>
            </a:r>
            <a:endParaRPr lang="fr-FR" dirty="0">
              <a:solidFill>
                <a:srgbClr val="FFFFFF"/>
              </a:solidFill>
            </a:endParaRPr>
          </a:p>
        </p:txBody>
      </p:sp>
      <p:sp>
        <p:nvSpPr>
          <p:cNvPr id="5" name="Espace réservé du pied de page 4"/>
          <p:cNvSpPr>
            <a:spLocks noGrp="1"/>
          </p:cNvSpPr>
          <p:nvPr>
            <p:ph type="ftr" sz="quarter" idx="3"/>
          </p:nvPr>
        </p:nvSpPr>
        <p:spPr>
          <a:xfrm>
            <a:off x="1835696" y="6453336"/>
            <a:ext cx="4392488" cy="365125"/>
          </a:xfrm>
          <a:prstGeom prst="rect">
            <a:avLst/>
          </a:prstGeom>
        </p:spPr>
        <p:txBody>
          <a:bodyPr vert="horz" lIns="91440" tIns="45720" rIns="91440" bIns="45720" rtlCol="0" anchor="ctr"/>
          <a:lstStyle>
            <a:lvl1pPr algn="ctr">
              <a:defRPr sz="1200">
                <a:solidFill>
                  <a:schemeClr val="bg1"/>
                </a:solidFill>
              </a:defRPr>
            </a:lvl1pPr>
          </a:lstStyle>
          <a:p>
            <a:r>
              <a:rPr lang="fr-FR">
                <a:solidFill>
                  <a:srgbClr val="FFFFFF"/>
                </a:solidFill>
              </a:rPr>
              <a:t>Place</a:t>
            </a:r>
            <a:endParaRPr lang="fr-FR" dirty="0">
              <a:solidFill>
                <a:srgbClr val="FFFFFF"/>
              </a:solidFill>
            </a:endParaRPr>
          </a:p>
        </p:txBody>
      </p:sp>
      <p:sp>
        <p:nvSpPr>
          <p:cNvPr id="6" name="Espace réservé du numéro de diapositive 5"/>
          <p:cNvSpPr>
            <a:spLocks noGrp="1"/>
          </p:cNvSpPr>
          <p:nvPr>
            <p:ph type="sldNum" sz="quarter" idx="4"/>
          </p:nvPr>
        </p:nvSpPr>
        <p:spPr>
          <a:xfrm>
            <a:off x="8388424" y="6453336"/>
            <a:ext cx="621432" cy="365125"/>
          </a:xfrm>
          <a:prstGeom prst="rect">
            <a:avLst/>
          </a:prstGeom>
        </p:spPr>
        <p:txBody>
          <a:bodyPr vert="horz" lIns="91440" tIns="45720" rIns="91440" bIns="45720" rtlCol="0" anchor="ctr"/>
          <a:lstStyle>
            <a:lvl1pPr algn="r">
              <a:defRPr sz="1200">
                <a:solidFill>
                  <a:schemeClr val="bg1"/>
                </a:solidFill>
              </a:defRPr>
            </a:lvl1pPr>
          </a:lstStyle>
          <a:p>
            <a:fld id="{02C702AE-1502-43AE-8DBA-2BCAD3408EF2}"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29694823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13.em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1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notesSlide" Target="../notesSlides/notesSlide23.xml"/><Relationship Id="rId16" Type="http://schemas.openxmlformats.org/officeDocument/2006/relationships/diagramLayout" Target="../diagrams/layout4.xml"/><Relationship Id="rId1" Type="http://schemas.openxmlformats.org/officeDocument/2006/relationships/slideLayout" Target="../slideLayouts/slideLayout39.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4.png"/><Relationship Id="rId9" Type="http://schemas.microsoft.com/office/2007/relationships/diagramDrawing" Target="../diagrams/drawing2.xml"/><Relationship Id="rId14"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3907" y="2651874"/>
            <a:ext cx="3964946" cy="1761376"/>
          </a:xfrm>
        </p:spPr>
        <p:txBody>
          <a:bodyPr>
            <a:noAutofit/>
          </a:bodyPr>
          <a:lstStyle/>
          <a:p>
            <a:pPr algn="ctr"/>
            <a:r>
              <a:rPr lang="fr-FR" sz="4050" b="1" dirty="0">
                <a:solidFill>
                  <a:schemeClr val="bg1"/>
                </a:solidFill>
              </a:rPr>
              <a:t>Causes et conséquences de la malnutrition</a:t>
            </a:r>
          </a:p>
        </p:txBody>
      </p:sp>
      <p:sp>
        <p:nvSpPr>
          <p:cNvPr id="4" name="Titre 1"/>
          <p:cNvSpPr txBox="1">
            <a:spLocks/>
          </p:cNvSpPr>
          <p:nvPr/>
        </p:nvSpPr>
        <p:spPr>
          <a:xfrm>
            <a:off x="5368866" y="5099267"/>
            <a:ext cx="3240360" cy="1242138"/>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b="1" kern="1200" cap="none" baseline="0">
                <a:solidFill>
                  <a:schemeClr val="accent1"/>
                </a:solidFill>
                <a:latin typeface="+mj-lt"/>
                <a:ea typeface="+mj-ea"/>
                <a:cs typeface="+mj-cs"/>
              </a:defRPr>
            </a:lvl1pPr>
          </a:lstStyle>
          <a:p>
            <a:pPr algn="ctr"/>
            <a:r>
              <a:rPr lang="fr-FR" sz="2000" dirty="0" smtClean="0">
                <a:solidFill>
                  <a:schemeClr val="bg2">
                    <a:lumMod val="25000"/>
                  </a:schemeClr>
                </a:solidFill>
                <a:latin typeface="+mn-lt"/>
              </a:rPr>
              <a:t>Date </a:t>
            </a:r>
          </a:p>
          <a:p>
            <a:pPr algn="ctr"/>
            <a:r>
              <a:rPr lang="fr-FR" sz="2000" dirty="0" smtClean="0">
                <a:solidFill>
                  <a:schemeClr val="bg2">
                    <a:lumMod val="25000"/>
                  </a:schemeClr>
                </a:solidFill>
                <a:latin typeface="+mn-lt"/>
              </a:rPr>
              <a:t>Formateur</a:t>
            </a:r>
            <a:endParaRPr lang="fr-FR" sz="2000" dirty="0">
              <a:solidFill>
                <a:schemeClr val="bg2">
                  <a:lumMod val="25000"/>
                </a:schemeClr>
              </a:solidFill>
              <a:latin typeface="+mn-lt"/>
            </a:endParaRPr>
          </a:p>
          <a:p>
            <a:pPr algn="ctr"/>
            <a:r>
              <a:rPr lang="fr-FR" sz="2000" dirty="0" smtClean="0">
                <a:solidFill>
                  <a:schemeClr val="bg2">
                    <a:lumMod val="25000"/>
                  </a:schemeClr>
                </a:solidFill>
                <a:latin typeface="+mn-lt"/>
              </a:rPr>
              <a:t>Lieu, </a:t>
            </a:r>
            <a:r>
              <a:rPr lang="fr-FR" sz="2000" dirty="0">
                <a:solidFill>
                  <a:schemeClr val="bg2">
                    <a:lumMod val="25000"/>
                  </a:schemeClr>
                </a:solidFill>
                <a:latin typeface="+mn-lt"/>
              </a:rPr>
              <a:t>Niger</a:t>
            </a:r>
          </a:p>
        </p:txBody>
      </p:sp>
    </p:spTree>
    <p:extLst>
      <p:ext uri="{BB962C8B-B14F-4D97-AF65-F5344CB8AC3E}">
        <p14:creationId xmlns:p14="http://schemas.microsoft.com/office/powerpoint/2010/main" val="72919204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2504096" y="5682728"/>
            <a:ext cx="6625308" cy="338554"/>
          </a:xfrm>
          <a:prstGeom prst="rect">
            <a:avLst/>
          </a:prstGeom>
          <a:noFill/>
        </p:spPr>
        <p:txBody>
          <a:bodyPr wrap="square" rtlCol="0">
            <a:spAutoFit/>
          </a:bodyPr>
          <a:lstStyle/>
          <a:p>
            <a:r>
              <a:rPr lang="fr-FR" sz="1600" i="1" dirty="0" smtClean="0"/>
              <a:t>Source</a:t>
            </a:r>
            <a:r>
              <a:rPr lang="fr-FR" sz="1600" i="1" dirty="0"/>
              <a:t>: Quelque part en Afrique de l’Ouest – Nutrition International</a:t>
            </a:r>
          </a:p>
        </p:txBody>
      </p:sp>
      <p:pic>
        <p:nvPicPr>
          <p:cNvPr id="11" name="Picture 2"/>
          <p:cNvPicPr>
            <a:picLocks noChangeAspect="1"/>
          </p:cNvPicPr>
          <p:nvPr/>
        </p:nvPicPr>
        <p:blipFill rotWithShape="1">
          <a:blip r:embed="rId5"/>
          <a:srcRect l="27200" t="44675" r="31465" b="7230"/>
          <a:stretch/>
        </p:blipFill>
        <p:spPr>
          <a:xfrm>
            <a:off x="2384867" y="1337282"/>
            <a:ext cx="6512119" cy="4262213"/>
          </a:xfrm>
          <a:prstGeom prst="rect">
            <a:avLst/>
          </a:prstGeom>
        </p:spPr>
      </p:pic>
      <p:sp>
        <p:nvSpPr>
          <p:cNvPr id="2" name="Rectangle 1"/>
          <p:cNvSpPr/>
          <p:nvPr/>
        </p:nvSpPr>
        <p:spPr>
          <a:xfrm>
            <a:off x="206096" y="1310203"/>
            <a:ext cx="2178771" cy="3970318"/>
          </a:xfrm>
          <a:prstGeom prst="rect">
            <a:avLst/>
          </a:prstGeom>
        </p:spPr>
        <p:txBody>
          <a:bodyPr wrap="square">
            <a:spAutoFit/>
          </a:bodyPr>
          <a:lstStyle/>
          <a:p>
            <a:r>
              <a:rPr lang="fr-FR" dirty="0"/>
              <a:t>Ces adolescentes viennent d’assister à une séance de sensibilisation sur les conséquences de l’anémie, l’importance de la supplémentation en fer – acide folique et l’interdépendance de la santé de la reproduction avec la nutrition. </a:t>
            </a:r>
          </a:p>
        </p:txBody>
      </p:sp>
    </p:spTree>
    <p:extLst>
      <p:ext uri="{BB962C8B-B14F-4D97-AF65-F5344CB8AC3E}">
        <p14:creationId xmlns:p14="http://schemas.microsoft.com/office/powerpoint/2010/main" val="88666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4970467" y="5820306"/>
            <a:ext cx="3209533" cy="338554"/>
          </a:xfrm>
          <a:prstGeom prst="rect">
            <a:avLst/>
          </a:prstGeom>
          <a:noFill/>
        </p:spPr>
        <p:txBody>
          <a:bodyPr wrap="none" rtlCol="0">
            <a:spAutoFit/>
          </a:bodyPr>
          <a:lstStyle/>
          <a:p>
            <a:r>
              <a:rPr lang="fr-FR" sz="1600" dirty="0"/>
              <a:t>Source : Site de réfugiés UNHCR </a:t>
            </a:r>
          </a:p>
        </p:txBody>
      </p:sp>
      <p:pic>
        <p:nvPicPr>
          <p:cNvPr id="11" name="Picture 1"/>
          <p:cNvPicPr>
            <a:picLocks noChangeAspect="1"/>
          </p:cNvPicPr>
          <p:nvPr/>
        </p:nvPicPr>
        <p:blipFill rotWithShape="1">
          <a:blip r:embed="rId5"/>
          <a:srcRect l="28643" t="27075" r="29952" b="17796"/>
          <a:stretch/>
        </p:blipFill>
        <p:spPr>
          <a:xfrm>
            <a:off x="1351725" y="1142789"/>
            <a:ext cx="6712775" cy="4658635"/>
          </a:xfrm>
          <a:prstGeom prst="rect">
            <a:avLst/>
          </a:prstGeom>
        </p:spPr>
      </p:pic>
    </p:spTree>
    <p:extLst>
      <p:ext uri="{BB962C8B-B14F-4D97-AF65-F5344CB8AC3E}">
        <p14:creationId xmlns:p14="http://schemas.microsoft.com/office/powerpoint/2010/main" val="37422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3319919" y="5735727"/>
            <a:ext cx="5040162" cy="338554"/>
          </a:xfrm>
          <a:prstGeom prst="rect">
            <a:avLst/>
          </a:prstGeom>
          <a:noFill/>
        </p:spPr>
        <p:txBody>
          <a:bodyPr wrap="none" rtlCol="0">
            <a:spAutoFit/>
          </a:bodyPr>
          <a:lstStyle/>
          <a:p>
            <a:r>
              <a:rPr lang="en-US" sz="1600" dirty="0"/>
              <a:t>Une </a:t>
            </a:r>
            <a:r>
              <a:rPr lang="en-US" sz="1600" dirty="0" err="1"/>
              <a:t>mère</a:t>
            </a:r>
            <a:r>
              <a:rPr lang="en-US" sz="1600" dirty="0"/>
              <a:t> </a:t>
            </a:r>
            <a:r>
              <a:rPr lang="en-US" sz="1600" dirty="0" err="1"/>
              <a:t>allaite</a:t>
            </a:r>
            <a:r>
              <a:rPr lang="en-US" sz="1600" dirty="0"/>
              <a:t> son enfant </a:t>
            </a:r>
            <a:r>
              <a:rPr lang="en-US" sz="1600" dirty="0" err="1" smtClean="0"/>
              <a:t>quelque</a:t>
            </a:r>
            <a:r>
              <a:rPr lang="en-US" sz="1600" dirty="0" smtClean="0"/>
              <a:t> </a:t>
            </a:r>
            <a:r>
              <a:rPr lang="en-US" sz="1600" dirty="0"/>
              <a:t>part au  Niger</a:t>
            </a:r>
          </a:p>
        </p:txBody>
      </p:sp>
      <p:pic>
        <p:nvPicPr>
          <p:cNvPr id="11" name="Picture 2"/>
          <p:cNvPicPr>
            <a:picLocks noChangeAspect="1"/>
          </p:cNvPicPr>
          <p:nvPr/>
        </p:nvPicPr>
        <p:blipFill rotWithShape="1">
          <a:blip r:embed="rId5"/>
          <a:srcRect l="8955" t="33632" r="47388" b="14826"/>
          <a:stretch/>
        </p:blipFill>
        <p:spPr>
          <a:xfrm>
            <a:off x="1307237" y="1248738"/>
            <a:ext cx="6756469" cy="4486989"/>
          </a:xfrm>
          <a:prstGeom prst="rect">
            <a:avLst/>
          </a:prstGeom>
        </p:spPr>
      </p:pic>
    </p:spTree>
    <p:extLst>
      <p:ext uri="{BB962C8B-B14F-4D97-AF65-F5344CB8AC3E}">
        <p14:creationId xmlns:p14="http://schemas.microsoft.com/office/powerpoint/2010/main" val="422933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pic>
        <p:nvPicPr>
          <p:cNvPr id="10" name="Picture 3"/>
          <p:cNvPicPr>
            <a:picLocks noChangeAspect="1"/>
          </p:cNvPicPr>
          <p:nvPr/>
        </p:nvPicPr>
        <p:blipFill rotWithShape="1">
          <a:blip r:embed="rId5"/>
          <a:srcRect l="10709" r="17311" b="12236"/>
          <a:stretch/>
        </p:blipFill>
        <p:spPr>
          <a:xfrm>
            <a:off x="1898024" y="1236391"/>
            <a:ext cx="5944031" cy="4419354"/>
          </a:xfrm>
          <a:prstGeom prst="rect">
            <a:avLst/>
          </a:prstGeom>
        </p:spPr>
      </p:pic>
      <p:sp>
        <p:nvSpPr>
          <p:cNvPr id="11" name="TextBox 4"/>
          <p:cNvSpPr txBox="1"/>
          <p:nvPr/>
        </p:nvSpPr>
        <p:spPr>
          <a:xfrm>
            <a:off x="2042252" y="5655745"/>
            <a:ext cx="5799803" cy="584775"/>
          </a:xfrm>
          <a:prstGeom prst="rect">
            <a:avLst/>
          </a:prstGeom>
          <a:noFill/>
        </p:spPr>
        <p:txBody>
          <a:bodyPr wrap="square" rtlCol="0">
            <a:spAutoFit/>
          </a:bodyPr>
          <a:lstStyle/>
          <a:p>
            <a:r>
              <a:rPr lang="fr-FR" sz="1600" dirty="0"/>
              <a:t>Ce papa vient de </a:t>
            </a:r>
            <a:r>
              <a:rPr lang="fr-FR" sz="1600" dirty="0" smtClean="0"/>
              <a:t>récemment </a:t>
            </a:r>
            <a:r>
              <a:rPr lang="fr-FR" sz="1600" dirty="0"/>
              <a:t>perdre sa femme </a:t>
            </a:r>
            <a:r>
              <a:rPr lang="fr-FR" sz="1600" dirty="0" smtClean="0"/>
              <a:t>décédée </a:t>
            </a:r>
            <a:r>
              <a:rPr lang="fr-FR" sz="1600" dirty="0"/>
              <a:t>dans un accident et doit s’occuper seul de son fils</a:t>
            </a:r>
          </a:p>
        </p:txBody>
      </p:sp>
    </p:spTree>
    <p:extLst>
      <p:ext uri="{BB962C8B-B14F-4D97-AF65-F5344CB8AC3E}">
        <p14:creationId xmlns:p14="http://schemas.microsoft.com/office/powerpoint/2010/main" val="201555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grpSp>
        <p:nvGrpSpPr>
          <p:cNvPr id="11" name="Group 5"/>
          <p:cNvGrpSpPr/>
          <p:nvPr/>
        </p:nvGrpSpPr>
        <p:grpSpPr>
          <a:xfrm>
            <a:off x="1392323" y="1419675"/>
            <a:ext cx="6996101" cy="4569692"/>
            <a:chOff x="1752599" y="665748"/>
            <a:chExt cx="8717281" cy="5442256"/>
          </a:xfrm>
        </p:grpSpPr>
        <p:pic>
          <p:nvPicPr>
            <p:cNvPr id="18" name="Picture 1"/>
            <p:cNvPicPr>
              <a:picLocks noChangeAspect="1"/>
            </p:cNvPicPr>
            <p:nvPr/>
          </p:nvPicPr>
          <p:blipFill rotWithShape="1">
            <a:blip r:embed="rId5"/>
            <a:srcRect l="45206" t="31008" r="1966" b="14283"/>
            <a:stretch/>
          </p:blipFill>
          <p:spPr>
            <a:xfrm>
              <a:off x="2044283" y="665748"/>
              <a:ext cx="8425597" cy="4908165"/>
            </a:xfrm>
            <a:prstGeom prst="rect">
              <a:avLst/>
            </a:prstGeom>
          </p:spPr>
        </p:pic>
        <p:sp>
          <p:nvSpPr>
            <p:cNvPr id="19" name="Rectangle: Rounded Corners 2"/>
            <p:cNvSpPr/>
            <p:nvPr/>
          </p:nvSpPr>
          <p:spPr>
            <a:xfrm>
              <a:off x="1752599" y="5855368"/>
              <a:ext cx="3140243" cy="2526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0" name="TextBox 4"/>
          <p:cNvSpPr txBox="1"/>
          <p:nvPr/>
        </p:nvSpPr>
        <p:spPr>
          <a:xfrm>
            <a:off x="608025" y="5607959"/>
            <a:ext cx="7880171" cy="338554"/>
          </a:xfrm>
          <a:prstGeom prst="rect">
            <a:avLst/>
          </a:prstGeom>
          <a:noFill/>
        </p:spPr>
        <p:txBody>
          <a:bodyPr wrap="none" rtlCol="0">
            <a:spAutoFit/>
          </a:bodyPr>
          <a:lstStyle/>
          <a:p>
            <a:r>
              <a:rPr lang="fr-FR" sz="1600" dirty="0"/>
              <a:t>Un centre de soins soutenu par MSF, quelque part entre Tama et </a:t>
            </a:r>
            <a:r>
              <a:rPr lang="fr-FR" sz="1600" dirty="0" err="1"/>
              <a:t>Bouza</a:t>
            </a:r>
            <a:r>
              <a:rPr lang="fr-FR" sz="1600" dirty="0"/>
              <a:t> – Niger 2016</a:t>
            </a:r>
          </a:p>
        </p:txBody>
      </p:sp>
    </p:spTree>
    <p:extLst>
      <p:ext uri="{BB962C8B-B14F-4D97-AF65-F5344CB8AC3E}">
        <p14:creationId xmlns:p14="http://schemas.microsoft.com/office/powerpoint/2010/main" val="335862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478863" y="5698737"/>
            <a:ext cx="2271776" cy="338554"/>
          </a:xfrm>
          <a:prstGeom prst="rect">
            <a:avLst/>
          </a:prstGeom>
          <a:noFill/>
        </p:spPr>
        <p:txBody>
          <a:bodyPr wrap="none" rtlCol="0">
            <a:spAutoFit/>
          </a:bodyPr>
          <a:lstStyle/>
          <a:p>
            <a:r>
              <a:rPr lang="en-US" sz="1600" dirty="0"/>
              <a:t>Un quartier de Niamey</a:t>
            </a:r>
          </a:p>
        </p:txBody>
      </p:sp>
      <p:pic>
        <p:nvPicPr>
          <p:cNvPr id="11" name="Picture 2"/>
          <p:cNvPicPr>
            <a:picLocks noChangeAspect="1"/>
          </p:cNvPicPr>
          <p:nvPr/>
        </p:nvPicPr>
        <p:blipFill rotWithShape="1">
          <a:blip r:embed="rId5"/>
          <a:srcRect l="5775" t="37923" r="44167" b="17711"/>
          <a:stretch/>
        </p:blipFill>
        <p:spPr>
          <a:xfrm>
            <a:off x="478863" y="1361769"/>
            <a:ext cx="8303629" cy="4248881"/>
          </a:xfrm>
          <a:prstGeom prst="rect">
            <a:avLst/>
          </a:prstGeom>
        </p:spPr>
      </p:pic>
    </p:spTree>
    <p:extLst>
      <p:ext uri="{BB962C8B-B14F-4D97-AF65-F5344CB8AC3E}">
        <p14:creationId xmlns:p14="http://schemas.microsoft.com/office/powerpoint/2010/main" val="379090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9" y="1069131"/>
            <a:ext cx="7246167" cy="5267146"/>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ZoneTexte 9"/>
          <p:cNvSpPr txBox="1"/>
          <p:nvPr/>
        </p:nvSpPr>
        <p:spPr>
          <a:xfrm>
            <a:off x="2195736" y="847676"/>
            <a:ext cx="5056584" cy="521681"/>
          </a:xfrm>
          <a:prstGeom prst="rect">
            <a:avLst/>
          </a:prstGeom>
          <a:noFill/>
        </p:spPr>
        <p:txBody>
          <a:bodyPr wrap="square" rtlCol="0">
            <a:spAutoFit/>
          </a:bodyPr>
          <a:lstStyle/>
          <a:p>
            <a:pPr>
              <a:spcBef>
                <a:spcPct val="20000"/>
              </a:spcBef>
            </a:pPr>
            <a:r>
              <a:rPr lang="fr-FR" sz="1350" b="1" dirty="0">
                <a:solidFill>
                  <a:srgbClr val="0081AE">
                    <a:lumMod val="75000"/>
                  </a:srgbClr>
                </a:solidFill>
                <a:latin typeface="Trebuchet MS"/>
              </a:rPr>
              <a:t>En 2012, faible densité de la population à Agadez</a:t>
            </a:r>
          </a:p>
          <a:p>
            <a:pPr>
              <a:spcBef>
                <a:spcPct val="20000"/>
              </a:spcBef>
            </a:pPr>
            <a:r>
              <a:rPr lang="fr-FR" sz="1200" b="1" dirty="0">
                <a:solidFill>
                  <a:srgbClr val="FFFFFF">
                    <a:lumMod val="50000"/>
                  </a:srgbClr>
                </a:solidFill>
                <a:latin typeface="Trebuchet MS"/>
              </a:rPr>
              <a:t>Densité spatiale de la population au Niger en 2012</a:t>
            </a:r>
          </a:p>
        </p:txBody>
      </p:sp>
    </p:spTree>
    <p:extLst>
      <p:ext uri="{BB962C8B-B14F-4D97-AF65-F5344CB8AC3E}">
        <p14:creationId xmlns:p14="http://schemas.microsoft.com/office/powerpoint/2010/main" val="224163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5976"/>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Cadre conceptuel de causes de la </a:t>
            </a:r>
            <a:r>
              <a:rPr lang="fr-FR" sz="2400" b="1" cap="small" dirty="0" smtClean="0">
                <a:solidFill>
                  <a:srgbClr val="FFFFFF"/>
                </a:solidFill>
              </a:rPr>
              <a:t>malnutrition  </a:t>
            </a:r>
            <a:endParaRPr lang="fr-FR" sz="2400" b="1" cap="small" dirty="0">
              <a:solidFill>
                <a:srgbClr val="FFFFFF"/>
              </a:solidFill>
            </a:endParaRPr>
          </a:p>
        </p:txBody>
      </p:sp>
      <p:pic>
        <p:nvPicPr>
          <p:cNvPr id="10" name="Picture 19"/>
          <p:cNvPicPr>
            <a:picLocks noChangeAspect="1"/>
          </p:cNvPicPr>
          <p:nvPr/>
        </p:nvPicPr>
        <p:blipFill>
          <a:blip r:embed="rId5"/>
          <a:stretch>
            <a:fillRect/>
          </a:stretch>
        </p:blipFill>
        <p:spPr>
          <a:xfrm>
            <a:off x="2222953" y="1090540"/>
            <a:ext cx="6786903" cy="5101573"/>
          </a:xfrm>
          <a:prstGeom prst="rect">
            <a:avLst/>
          </a:prstGeom>
        </p:spPr>
      </p:pic>
      <p:sp>
        <p:nvSpPr>
          <p:cNvPr id="11" name="Title 1">
            <a:extLst>
              <a:ext uri="{FF2B5EF4-FFF2-40B4-BE49-F238E27FC236}">
                <a16:creationId xmlns:a16="http://schemas.microsoft.com/office/drawing/2014/main" xmlns="" id="{57A4B412-4206-BA43-8F36-84C623255B95}"/>
              </a:ext>
            </a:extLst>
          </p:cNvPr>
          <p:cNvSpPr>
            <a:spLocks noGrp="1"/>
          </p:cNvSpPr>
          <p:nvPr>
            <p:ph type="title"/>
          </p:nvPr>
        </p:nvSpPr>
        <p:spPr>
          <a:xfrm>
            <a:off x="0" y="2016103"/>
            <a:ext cx="2195736" cy="3646646"/>
          </a:xfrm>
        </p:spPr>
        <p:txBody>
          <a:bodyPr>
            <a:normAutofit/>
          </a:bodyPr>
          <a:lstStyle/>
          <a:p>
            <a:pPr algn="l"/>
            <a:r>
              <a:rPr lang="fr-FR" sz="2100" i="1" dirty="0">
                <a:solidFill>
                  <a:schemeClr val="tx1">
                    <a:lumMod val="60000"/>
                    <a:lumOff val="40000"/>
                  </a:schemeClr>
                </a:solidFill>
              </a:rPr>
              <a:t>Cadre conceptuel de causes de la malnutrition (adapté de l’UNICEF, 1990)</a:t>
            </a:r>
          </a:p>
        </p:txBody>
      </p:sp>
    </p:spTree>
    <p:extLst>
      <p:ext uri="{BB962C8B-B14F-4D97-AF65-F5344CB8AC3E}">
        <p14:creationId xmlns:p14="http://schemas.microsoft.com/office/powerpoint/2010/main" val="12871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7751"/>
            <a:ext cx="4787677" cy="800219"/>
          </a:xfrm>
          <a:prstGeom prst="rect">
            <a:avLst/>
          </a:prstGeom>
          <a:noFill/>
        </p:spPr>
        <p:txBody>
          <a:bodyPr wrap="square" rtlCol="0">
            <a:spAutoFit/>
          </a:bodyPr>
          <a:lstStyle/>
          <a:p>
            <a:pPr defTabSz="363538">
              <a:tabLst>
                <a:tab pos="903288" algn="l"/>
                <a:tab pos="1077913" algn="l"/>
              </a:tabLst>
            </a:pPr>
            <a:r>
              <a:rPr lang="fr-FR" sz="2300" b="1" cap="small" dirty="0">
                <a:solidFill>
                  <a:srgbClr val="FFFFFF"/>
                </a:solidFill>
              </a:rPr>
              <a:t>Facteurs de risque de malnutrition par carence en micronutriments</a:t>
            </a:r>
          </a:p>
        </p:txBody>
      </p:sp>
      <p:sp>
        <p:nvSpPr>
          <p:cNvPr id="2" name="Rectangle 1"/>
          <p:cNvSpPr/>
          <p:nvPr/>
        </p:nvSpPr>
        <p:spPr>
          <a:xfrm>
            <a:off x="261257" y="1200448"/>
            <a:ext cx="8748599" cy="4909036"/>
          </a:xfrm>
          <a:prstGeom prst="rect">
            <a:avLst/>
          </a:prstGeom>
        </p:spPr>
        <p:txBody>
          <a:bodyPr wrap="square">
            <a:spAutoFit/>
          </a:bodyPr>
          <a:lstStyle/>
          <a:p>
            <a:pPr marL="285750" lvl="0" indent="-285750">
              <a:spcBef>
                <a:spcPts val="300"/>
              </a:spcBef>
              <a:buFont typeface="Arial" panose="020B0604020202020204" pitchFamily="34" charset="0"/>
              <a:buChar char="•"/>
            </a:pPr>
            <a:r>
              <a:rPr lang="fr-FR" b="1" dirty="0">
                <a:solidFill>
                  <a:schemeClr val="accent1"/>
                </a:solidFill>
              </a:rPr>
              <a:t>Régime alimentaire monotone </a:t>
            </a:r>
            <a:r>
              <a:rPr lang="fr-FR" b="1" dirty="0"/>
              <a:t>entraînant un faible apport en micronutriments, et faible biodisponibilité, en particulier des </a:t>
            </a:r>
            <a:r>
              <a:rPr lang="fr-FR" b="1" dirty="0" smtClean="0"/>
              <a:t>minéraux</a:t>
            </a:r>
            <a:endParaRPr lang="en-GB" b="1" dirty="0"/>
          </a:p>
          <a:p>
            <a:pPr marL="285750" lvl="0" indent="-285750">
              <a:spcBef>
                <a:spcPts val="300"/>
              </a:spcBef>
              <a:buFont typeface="Arial" panose="020B0604020202020204" pitchFamily="34" charset="0"/>
              <a:buChar char="•"/>
            </a:pPr>
            <a:r>
              <a:rPr lang="fr-FR" b="1" dirty="0">
                <a:solidFill>
                  <a:schemeClr val="accent6">
                    <a:lumMod val="75000"/>
                  </a:schemeClr>
                </a:solidFill>
              </a:rPr>
              <a:t>Faible consommation de fruits et légumes et d’aliments d’origine animale. </a:t>
            </a:r>
            <a:endParaRPr lang="en-GB" b="1" dirty="0">
              <a:solidFill>
                <a:schemeClr val="accent6">
                  <a:lumMod val="75000"/>
                </a:schemeClr>
              </a:solidFill>
            </a:endParaRPr>
          </a:p>
          <a:p>
            <a:pPr marL="285750" lvl="0" indent="-285750">
              <a:spcBef>
                <a:spcPts val="300"/>
              </a:spcBef>
              <a:buFont typeface="Arial" panose="020B0604020202020204" pitchFamily="34" charset="0"/>
              <a:buChar char="•"/>
            </a:pPr>
            <a:r>
              <a:rPr lang="fr-FR" b="1" dirty="0">
                <a:solidFill>
                  <a:schemeClr val="accent4">
                    <a:lumMod val="75000"/>
                  </a:schemeClr>
                </a:solidFill>
              </a:rPr>
              <a:t>Faible prévalence de l’allaitement maternel en particulier exclusif chez les 0-5 </a:t>
            </a:r>
            <a:r>
              <a:rPr lang="fr-FR" b="1" dirty="0" smtClean="0">
                <a:solidFill>
                  <a:schemeClr val="accent4">
                    <a:lumMod val="75000"/>
                  </a:schemeClr>
                </a:solidFill>
              </a:rPr>
              <a:t>mois</a:t>
            </a:r>
            <a:endParaRPr lang="en-GB" b="1" dirty="0"/>
          </a:p>
          <a:p>
            <a:pPr marL="285750" lvl="0" indent="-285750">
              <a:spcBef>
                <a:spcPts val="300"/>
              </a:spcBef>
              <a:buFont typeface="Arial" panose="020B0604020202020204" pitchFamily="34" charset="0"/>
              <a:buChar char="•"/>
            </a:pPr>
            <a:r>
              <a:rPr lang="fr-FR" b="1" dirty="0">
                <a:solidFill>
                  <a:schemeClr val="accent5">
                    <a:lumMod val="75000"/>
                  </a:schemeClr>
                </a:solidFill>
              </a:rPr>
              <a:t>Faible concentration en micronutriments dans les aliments </a:t>
            </a:r>
            <a:r>
              <a:rPr lang="fr-FR" b="1" dirty="0" smtClean="0">
                <a:solidFill>
                  <a:schemeClr val="accent5">
                    <a:lumMod val="75000"/>
                  </a:schemeClr>
                </a:solidFill>
              </a:rPr>
              <a:t>complémentaires</a:t>
            </a:r>
            <a:endParaRPr lang="en-GB" b="1" dirty="0">
              <a:solidFill>
                <a:schemeClr val="accent5">
                  <a:lumMod val="75000"/>
                </a:schemeClr>
              </a:solidFill>
            </a:endParaRPr>
          </a:p>
          <a:p>
            <a:pPr marL="285750" lvl="0" indent="-285750">
              <a:spcBef>
                <a:spcPts val="300"/>
              </a:spcBef>
              <a:buFont typeface="Arial" panose="020B0604020202020204" pitchFamily="34" charset="0"/>
              <a:buChar char="•"/>
            </a:pPr>
            <a:r>
              <a:rPr lang="fr-FR" b="1" dirty="0">
                <a:solidFill>
                  <a:schemeClr val="accent3">
                    <a:lumMod val="75000"/>
                  </a:schemeClr>
                </a:solidFill>
              </a:rPr>
              <a:t>Augmentation des besoins physiologiques pendant la grossesse et </a:t>
            </a:r>
            <a:r>
              <a:rPr lang="fr-FR" b="1" dirty="0" smtClean="0">
                <a:solidFill>
                  <a:schemeClr val="accent3">
                    <a:lumMod val="75000"/>
                  </a:schemeClr>
                </a:solidFill>
              </a:rPr>
              <a:t>l’allaitement</a:t>
            </a:r>
            <a:endParaRPr lang="en-GB" b="1" dirty="0">
              <a:solidFill>
                <a:schemeClr val="accent3">
                  <a:lumMod val="75000"/>
                </a:schemeClr>
              </a:solidFill>
            </a:endParaRPr>
          </a:p>
          <a:p>
            <a:pPr marL="285750" lvl="0" indent="-285750">
              <a:spcBef>
                <a:spcPts val="300"/>
              </a:spcBef>
              <a:buFont typeface="Arial" panose="020B0604020202020204" pitchFamily="34" charset="0"/>
              <a:buChar char="•"/>
            </a:pPr>
            <a:r>
              <a:rPr lang="fr-FR" b="1" dirty="0">
                <a:solidFill>
                  <a:schemeClr val="accent1">
                    <a:lumMod val="50000"/>
                  </a:schemeClr>
                </a:solidFill>
              </a:rPr>
              <a:t>Augmentation des besoins due à une infection aiguë </a:t>
            </a:r>
            <a:r>
              <a:rPr lang="fr-FR" dirty="0">
                <a:solidFill>
                  <a:schemeClr val="accent1">
                    <a:lumMod val="50000"/>
                  </a:schemeClr>
                </a:solidFill>
              </a:rPr>
              <a:t>(surtout si les épisodes infectieux sont </a:t>
            </a:r>
            <a:r>
              <a:rPr lang="fr-FR" dirty="0" smtClean="0">
                <a:solidFill>
                  <a:schemeClr val="accent1">
                    <a:lumMod val="50000"/>
                  </a:schemeClr>
                </a:solidFill>
              </a:rPr>
              <a:t>fréquents</a:t>
            </a:r>
            <a:r>
              <a:rPr lang="fr-FR" dirty="0">
                <a:solidFill>
                  <a:schemeClr val="accent1">
                    <a:lumMod val="50000"/>
                  </a:schemeClr>
                </a:solidFill>
              </a:rPr>
              <a:t>)</a:t>
            </a:r>
            <a:endParaRPr lang="en-GB" dirty="0">
              <a:solidFill>
                <a:schemeClr val="accent1">
                  <a:lumMod val="50000"/>
                </a:schemeClr>
              </a:solidFill>
            </a:endParaRPr>
          </a:p>
          <a:p>
            <a:pPr marL="285750" lvl="0" indent="-285750">
              <a:spcBef>
                <a:spcPts val="300"/>
              </a:spcBef>
              <a:buFont typeface="Arial" panose="020B0604020202020204" pitchFamily="34" charset="0"/>
              <a:buChar char="•"/>
            </a:pPr>
            <a:r>
              <a:rPr lang="fr-FR" b="1" dirty="0">
                <a:solidFill>
                  <a:schemeClr val="accent4">
                    <a:lumMod val="75000"/>
                  </a:schemeClr>
                </a:solidFill>
              </a:rPr>
              <a:t>Mauvais état nutritionnel général</a:t>
            </a:r>
            <a:r>
              <a:rPr lang="fr-FR" b="1" dirty="0"/>
              <a:t>, notamment malnutrition aigüe ou chronique. </a:t>
            </a:r>
            <a:endParaRPr lang="en-GB" b="1" dirty="0"/>
          </a:p>
          <a:p>
            <a:pPr marL="285750" lvl="0" indent="-285750">
              <a:spcBef>
                <a:spcPts val="300"/>
              </a:spcBef>
              <a:buFont typeface="Arial" panose="020B0604020202020204" pitchFamily="34" charset="0"/>
              <a:buChar char="•"/>
            </a:pPr>
            <a:r>
              <a:rPr lang="fr-FR" b="1" dirty="0" smtClean="0">
                <a:solidFill>
                  <a:schemeClr val="accent6">
                    <a:lumMod val="50000"/>
                  </a:schemeClr>
                </a:solidFill>
              </a:rPr>
              <a:t>Malabsorption due à la diarrhée ou à la présence de parasites intestinaux </a:t>
            </a:r>
          </a:p>
          <a:p>
            <a:pPr marL="285750" lvl="0" indent="-285750">
              <a:spcBef>
                <a:spcPts val="300"/>
              </a:spcBef>
              <a:buFont typeface="Arial" panose="020B0604020202020204" pitchFamily="34" charset="0"/>
              <a:buChar char="•"/>
            </a:pPr>
            <a:r>
              <a:rPr lang="fr-FR" b="1" dirty="0" smtClean="0"/>
              <a:t>Variations saisonnières de la disponibilité des denrées alimentaires</a:t>
            </a:r>
            <a:endParaRPr lang="en-GB" b="1" dirty="0" smtClean="0"/>
          </a:p>
          <a:p>
            <a:pPr marL="285750" indent="-285750">
              <a:spcBef>
                <a:spcPts val="300"/>
              </a:spcBef>
              <a:buFont typeface="Arial" panose="020B0604020202020204" pitchFamily="34" charset="0"/>
              <a:buChar char="•"/>
            </a:pPr>
            <a:r>
              <a:rPr lang="fr-FR" b="1" dirty="0" smtClean="0">
                <a:solidFill>
                  <a:schemeClr val="accent3">
                    <a:lumMod val="50000"/>
                  </a:schemeClr>
                </a:solidFill>
              </a:rPr>
              <a:t>Situation </a:t>
            </a:r>
            <a:r>
              <a:rPr lang="fr-FR" b="1" dirty="0">
                <a:solidFill>
                  <a:schemeClr val="accent3">
                    <a:lumMod val="50000"/>
                  </a:schemeClr>
                </a:solidFill>
              </a:rPr>
              <a:t>sociale défavorisée, analphabétisme, faible niveau d’instruction</a:t>
            </a:r>
          </a:p>
          <a:p>
            <a:pPr marL="285750" indent="-285750">
              <a:spcBef>
                <a:spcPts val="300"/>
              </a:spcBef>
              <a:buFont typeface="Arial" panose="020B0604020202020204" pitchFamily="34" charset="0"/>
              <a:buChar char="•"/>
            </a:pPr>
            <a:r>
              <a:rPr lang="fr-FR" b="1" dirty="0">
                <a:solidFill>
                  <a:schemeClr val="accent1"/>
                </a:solidFill>
              </a:rPr>
              <a:t>Situation économique défavorisée, pauvreté</a:t>
            </a:r>
            <a:endParaRPr lang="x-none" altLang="x-none" b="1" dirty="0">
              <a:solidFill>
                <a:schemeClr val="accent1"/>
              </a:solidFill>
            </a:endParaRPr>
          </a:p>
        </p:txBody>
      </p:sp>
    </p:spTree>
    <p:extLst>
      <p:ext uri="{BB962C8B-B14F-4D97-AF65-F5344CB8AC3E}">
        <p14:creationId xmlns:p14="http://schemas.microsoft.com/office/powerpoint/2010/main" val="223985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left)">
                                      <p:cBhvr>
                                        <p:cTn id="31" dur="500"/>
                                        <p:tgtEl>
                                          <p:spTgt spid="2">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left)">
                                      <p:cBhvr>
                                        <p:cTn id="35" dur="500"/>
                                        <p:tgtEl>
                                          <p:spTgt spid="2">
                                            <p:txEl>
                                              <p:pRg st="5" end="5"/>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left)">
                                      <p:cBhvr>
                                        <p:cTn id="39" dur="500"/>
                                        <p:tgtEl>
                                          <p:spTgt spid="2">
                                            <p:txEl>
                                              <p:pRg st="6" end="6"/>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left)">
                                      <p:cBhvr>
                                        <p:cTn id="43" dur="500"/>
                                        <p:tgtEl>
                                          <p:spTgt spid="2">
                                            <p:txEl>
                                              <p:pRg st="7" end="7"/>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left)">
                                      <p:cBhvr>
                                        <p:cTn id="47" dur="500"/>
                                        <p:tgtEl>
                                          <p:spTgt spid="2">
                                            <p:txEl>
                                              <p:pRg st="8" end="8"/>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wipe(left)">
                                      <p:cBhvr>
                                        <p:cTn id="51" dur="500"/>
                                        <p:tgtEl>
                                          <p:spTgt spid="2">
                                            <p:txEl>
                                              <p:pRg st="9" end="9"/>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wipe(left)">
                                      <p:cBhvr>
                                        <p:cTn id="5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chemeClr val="bg1"/>
                </a:solidFill>
              </a:rPr>
              <a:t>Conséquences </a:t>
            </a:r>
            <a:r>
              <a:rPr lang="fr-FR" b="1" dirty="0">
                <a:solidFill>
                  <a:schemeClr val="bg1"/>
                </a:solidFill>
              </a:rPr>
              <a:t>de la malnutrition</a:t>
            </a:r>
          </a:p>
        </p:txBody>
      </p:sp>
    </p:spTree>
    <p:extLst>
      <p:ext uri="{BB962C8B-B14F-4D97-AF65-F5344CB8AC3E}">
        <p14:creationId xmlns:p14="http://schemas.microsoft.com/office/powerpoint/2010/main" val="2704967228"/>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8" name="Content Placeholder 2"/>
          <p:cNvSpPr>
            <a:spLocks noGrp="1"/>
          </p:cNvSpPr>
          <p:nvPr>
            <p:ph idx="1"/>
          </p:nvPr>
        </p:nvSpPr>
        <p:spPr>
          <a:xfrm>
            <a:off x="501724" y="1336843"/>
            <a:ext cx="8216974" cy="4808776"/>
          </a:xfrm>
        </p:spPr>
        <p:txBody>
          <a:bodyPr>
            <a:noAutofit/>
          </a:bodyPr>
          <a:lstStyle/>
          <a:p>
            <a:pPr marL="0" indent="0">
              <a:lnSpc>
                <a:spcPct val="100000"/>
              </a:lnSpc>
              <a:buNone/>
            </a:pPr>
            <a:r>
              <a:rPr lang="fr-FR" b="1" dirty="0"/>
              <a:t>À la fin de la session, </a:t>
            </a:r>
            <a:r>
              <a:rPr lang="fr-FR" b="1" dirty="0" smtClean="0"/>
              <a:t>vous serez capables de : </a:t>
            </a:r>
            <a:endParaRPr lang="fr-FR" b="1" dirty="0"/>
          </a:p>
          <a:p>
            <a:pPr>
              <a:lnSpc>
                <a:spcPct val="100000"/>
              </a:lnSpc>
            </a:pPr>
            <a:r>
              <a:rPr lang="fr-FR" sz="2600" b="1" dirty="0">
                <a:solidFill>
                  <a:schemeClr val="accent1">
                    <a:lumMod val="50000"/>
                  </a:schemeClr>
                </a:solidFill>
              </a:rPr>
              <a:t>Connaitre </a:t>
            </a:r>
            <a:r>
              <a:rPr lang="fr-FR" sz="2600" b="1" dirty="0">
                <a:solidFill>
                  <a:schemeClr val="accent1">
                    <a:lumMod val="50000"/>
                  </a:schemeClr>
                </a:solidFill>
              </a:rPr>
              <a:t>l’importance du </a:t>
            </a:r>
            <a:r>
              <a:rPr lang="fr-FR" sz="2600" b="1" dirty="0">
                <a:solidFill>
                  <a:schemeClr val="accent1">
                    <a:lumMod val="50000"/>
                  </a:schemeClr>
                </a:solidFill>
              </a:rPr>
              <a:t>concept </a:t>
            </a:r>
            <a:r>
              <a:rPr lang="fr-FR" sz="2600" b="1" dirty="0">
                <a:solidFill>
                  <a:schemeClr val="accent1">
                    <a:lumMod val="50000"/>
                  </a:schemeClr>
                </a:solidFill>
              </a:rPr>
              <a:t>de vulnérabilit</a:t>
            </a:r>
            <a:r>
              <a:rPr lang="fr-FR" sz="2600" b="1" dirty="0"/>
              <a:t>é </a:t>
            </a:r>
          </a:p>
          <a:p>
            <a:pPr>
              <a:lnSpc>
                <a:spcPct val="100000"/>
              </a:lnSpc>
            </a:pPr>
            <a:r>
              <a:rPr lang="fr-FR" sz="2600" b="1" dirty="0" smtClean="0">
                <a:solidFill>
                  <a:schemeClr val="accent2">
                    <a:lumMod val="50000"/>
                  </a:schemeClr>
                </a:solidFill>
              </a:rPr>
              <a:t>Comprendre </a:t>
            </a:r>
            <a:r>
              <a:rPr lang="fr-FR" sz="2600" b="1" dirty="0">
                <a:solidFill>
                  <a:schemeClr val="accent2">
                    <a:lumMod val="50000"/>
                  </a:schemeClr>
                </a:solidFill>
              </a:rPr>
              <a:t>le </a:t>
            </a:r>
            <a:r>
              <a:rPr lang="fr-FR" sz="2600" b="1" dirty="0">
                <a:solidFill>
                  <a:schemeClr val="accent2">
                    <a:lumMod val="50000"/>
                  </a:schemeClr>
                </a:solidFill>
              </a:rPr>
              <a:t>cadre </a:t>
            </a:r>
            <a:r>
              <a:rPr lang="fr-FR" sz="2600" b="1" dirty="0">
                <a:solidFill>
                  <a:schemeClr val="accent2">
                    <a:lumMod val="50000"/>
                  </a:schemeClr>
                </a:solidFill>
              </a:rPr>
              <a:t>conceptuel </a:t>
            </a:r>
            <a:r>
              <a:rPr lang="fr-FR" sz="2600" b="1" dirty="0">
                <a:solidFill>
                  <a:schemeClr val="accent2">
                    <a:lumMod val="50000"/>
                  </a:schemeClr>
                </a:solidFill>
              </a:rPr>
              <a:t>de </a:t>
            </a:r>
            <a:r>
              <a:rPr lang="fr-FR" sz="2600" b="1" dirty="0">
                <a:solidFill>
                  <a:schemeClr val="accent2">
                    <a:lumMod val="50000"/>
                  </a:schemeClr>
                </a:solidFill>
              </a:rPr>
              <a:t>la malnutrition</a:t>
            </a:r>
          </a:p>
          <a:p>
            <a:pPr lvl="0">
              <a:lnSpc>
                <a:spcPct val="100000"/>
              </a:lnSpc>
            </a:pPr>
            <a:r>
              <a:rPr lang="fr-FR" sz="2600" b="1" dirty="0">
                <a:solidFill>
                  <a:schemeClr val="accent5">
                    <a:lumMod val="75000"/>
                  </a:schemeClr>
                </a:solidFill>
              </a:rPr>
              <a:t>Comprendre les différentes causes et facteurs qui impactent l’état </a:t>
            </a:r>
            <a:r>
              <a:rPr lang="fr-FR" sz="2600" b="1" dirty="0" smtClean="0">
                <a:solidFill>
                  <a:schemeClr val="accent5">
                    <a:lumMod val="75000"/>
                  </a:schemeClr>
                </a:solidFill>
              </a:rPr>
              <a:t>nutritionnel </a:t>
            </a:r>
            <a:r>
              <a:rPr lang="fr-FR" sz="2600" b="1" dirty="0">
                <a:solidFill>
                  <a:schemeClr val="accent5">
                    <a:lumMod val="75000"/>
                  </a:schemeClr>
                </a:solidFill>
              </a:rPr>
              <a:t>et comment ces différents paramètres sont interconnectés et s’influencent mutuellement </a:t>
            </a:r>
          </a:p>
          <a:p>
            <a:pPr lvl="0">
              <a:lnSpc>
                <a:spcPct val="100000"/>
              </a:lnSpc>
            </a:pPr>
            <a:r>
              <a:rPr lang="fr-FR" sz="2600" b="1" dirty="0">
                <a:solidFill>
                  <a:schemeClr val="accent6">
                    <a:lumMod val="75000"/>
                  </a:schemeClr>
                </a:solidFill>
              </a:rPr>
              <a:t>Connaitre l’importance des conséquences de la malnutrition </a:t>
            </a:r>
          </a:p>
        </p:txBody>
      </p:sp>
    </p:spTree>
    <p:extLst>
      <p:ext uri="{BB962C8B-B14F-4D97-AF65-F5344CB8AC3E}">
        <p14:creationId xmlns:p14="http://schemas.microsoft.com/office/powerpoint/2010/main" val="101734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down)">
                                      <p:cBhvr>
                                        <p:cTn id="15" dur="500"/>
                                        <p:tgtEl>
                                          <p:spTgt spid="18">
                                            <p:txEl>
                                              <p:pRg st="0" end="0"/>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wipe(down)">
                                      <p:cBhvr>
                                        <p:cTn id="19" dur="500"/>
                                        <p:tgtEl>
                                          <p:spTgt spid="18">
                                            <p:txEl>
                                              <p:pRg st="1" end="1"/>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wipe(down)">
                                      <p:cBhvr>
                                        <p:cTn id="23" dur="500"/>
                                        <p:tgtEl>
                                          <p:spTgt spid="18">
                                            <p:txEl>
                                              <p:pRg st="2" end="2"/>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down)">
                                      <p:cBhvr>
                                        <p:cTn id="27" dur="500"/>
                                        <p:tgtEl>
                                          <p:spTgt spid="18">
                                            <p:txEl>
                                              <p:pRg st="3" end="3"/>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animEffect transition="in" filter="wipe(down)">
                                      <p:cBhvr>
                                        <p:cTn id="31"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20</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Conséquences de la malnutrition</a:t>
            </a:r>
            <a:endParaRPr lang="fr-FR" sz="2400" b="1" cap="small" dirty="0">
              <a:solidFill>
                <a:srgbClr val="FFFFFF"/>
              </a:solidFill>
            </a:endParaRPr>
          </a:p>
        </p:txBody>
      </p:sp>
      <p:sp>
        <p:nvSpPr>
          <p:cNvPr id="11" name="Rectangle 10"/>
          <p:cNvSpPr>
            <a:spLocks noChangeArrowheads="1"/>
          </p:cNvSpPr>
          <p:nvPr/>
        </p:nvSpPr>
        <p:spPr bwMode="auto">
          <a:xfrm>
            <a:off x="1808954" y="2915289"/>
            <a:ext cx="1440000" cy="1800000"/>
          </a:xfrm>
          <a:prstGeom prst="rect">
            <a:avLst/>
          </a:prstGeom>
          <a:solidFill>
            <a:schemeClr val="accent5">
              <a:lumMod val="75000"/>
            </a:schemeClr>
          </a:solidFill>
          <a:ln w="9525" algn="ctr">
            <a:solidFill>
              <a:schemeClr val="accent5">
                <a:lumMod val="75000"/>
              </a:schemeClr>
            </a:solidFill>
            <a:miter lim="800000"/>
            <a:headEnd/>
            <a:tailEnd/>
          </a:ln>
          <a:effectLst/>
        </p:spPr>
        <p:txBody>
          <a:bodyPr anchor="ctr">
            <a:spAutoFit/>
          </a:bodyPr>
          <a:lstStyle/>
          <a:p>
            <a:pPr algn="ctr" fontAlgn="base">
              <a:spcBef>
                <a:spcPct val="0"/>
              </a:spcBef>
              <a:spcAft>
                <a:spcPct val="0"/>
              </a:spcAft>
              <a:defRPr/>
            </a:pPr>
            <a:r>
              <a:rPr lang="es-ES" sz="1400" b="1" dirty="0">
                <a:solidFill>
                  <a:schemeClr val="bg1"/>
                </a:solidFill>
              </a:rPr>
              <a:t>Réduit les capacités physique et la </a:t>
            </a:r>
            <a:r>
              <a:rPr lang="es-ES" sz="1400" b="1" dirty="0" err="1">
                <a:solidFill>
                  <a:schemeClr val="bg1"/>
                </a:solidFill>
              </a:rPr>
              <a:t>productivité</a:t>
            </a:r>
            <a:r>
              <a:rPr lang="es-ES" sz="1400" b="1" dirty="0">
                <a:solidFill>
                  <a:schemeClr val="bg1"/>
                </a:solidFill>
              </a:rPr>
              <a:t> </a:t>
            </a:r>
            <a:r>
              <a:rPr lang="es-ES" sz="1400" b="1" dirty="0" err="1" smtClean="0">
                <a:solidFill>
                  <a:schemeClr val="bg1"/>
                </a:solidFill>
              </a:rPr>
              <a:t>économique</a:t>
            </a:r>
            <a:endParaRPr lang="es-ES" sz="1400" b="1" dirty="0">
              <a:solidFill>
                <a:srgbClr val="000000"/>
              </a:solidFill>
            </a:endParaRPr>
          </a:p>
        </p:txBody>
      </p:sp>
      <p:sp>
        <p:nvSpPr>
          <p:cNvPr id="18" name="Rectangle 11"/>
          <p:cNvSpPr>
            <a:spLocks noChangeArrowheads="1"/>
          </p:cNvSpPr>
          <p:nvPr/>
        </p:nvSpPr>
        <p:spPr bwMode="auto">
          <a:xfrm>
            <a:off x="3411932" y="2915289"/>
            <a:ext cx="1815043" cy="1800000"/>
          </a:xfrm>
          <a:prstGeom prst="rect">
            <a:avLst/>
          </a:prstGeom>
          <a:solidFill>
            <a:schemeClr val="accent2">
              <a:lumMod val="75000"/>
            </a:schemeClr>
          </a:solidFill>
          <a:ln w="9525" algn="ctr">
            <a:noFill/>
            <a:miter lim="800000"/>
            <a:headEnd/>
            <a:tailEnd/>
          </a:ln>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s-ES" altLang="en-US" sz="1400" b="1" dirty="0" err="1">
                <a:solidFill>
                  <a:schemeClr val="bg1"/>
                </a:solidFill>
                <a:latin typeface="+mn-lt"/>
              </a:rPr>
              <a:t>Réduit</a:t>
            </a:r>
            <a:r>
              <a:rPr lang="es-ES" altLang="en-US" sz="1400" b="1" dirty="0">
                <a:solidFill>
                  <a:schemeClr val="bg1"/>
                </a:solidFill>
                <a:latin typeface="+mn-lt"/>
              </a:rPr>
              <a:t> les </a:t>
            </a:r>
            <a:r>
              <a:rPr lang="es-ES" altLang="en-US" sz="1400" b="1" dirty="0" err="1">
                <a:solidFill>
                  <a:schemeClr val="bg1"/>
                </a:solidFill>
                <a:latin typeface="+mn-lt"/>
              </a:rPr>
              <a:t>capacités</a:t>
            </a:r>
            <a:r>
              <a:rPr lang="es-ES" altLang="en-US" sz="1400" b="1" dirty="0">
                <a:solidFill>
                  <a:schemeClr val="bg1"/>
                </a:solidFill>
                <a:latin typeface="+mn-lt"/>
              </a:rPr>
              <a:t> </a:t>
            </a:r>
            <a:r>
              <a:rPr lang="es-ES" altLang="en-US" sz="1400" b="1" dirty="0" err="1">
                <a:solidFill>
                  <a:schemeClr val="bg1"/>
                </a:solidFill>
                <a:latin typeface="+mn-lt"/>
              </a:rPr>
              <a:t>intellectuelles</a:t>
            </a:r>
            <a:r>
              <a:rPr lang="es-ES" altLang="en-US" sz="1400" b="1" dirty="0">
                <a:solidFill>
                  <a:schemeClr val="bg1"/>
                </a:solidFill>
                <a:latin typeface="+mn-lt"/>
              </a:rPr>
              <a:t> et les </a:t>
            </a:r>
            <a:r>
              <a:rPr lang="es-ES" altLang="en-US" sz="1400" b="1" dirty="0" err="1">
                <a:solidFill>
                  <a:schemeClr val="bg1"/>
                </a:solidFill>
                <a:latin typeface="+mn-lt"/>
              </a:rPr>
              <a:t>capacités</a:t>
            </a:r>
            <a:r>
              <a:rPr lang="es-ES" altLang="en-US" sz="1400" b="1" dirty="0">
                <a:solidFill>
                  <a:schemeClr val="bg1"/>
                </a:solidFill>
                <a:latin typeface="+mn-lt"/>
              </a:rPr>
              <a:t> </a:t>
            </a:r>
            <a:r>
              <a:rPr lang="es-ES" altLang="en-US" sz="1400" b="1" dirty="0" err="1">
                <a:solidFill>
                  <a:schemeClr val="bg1"/>
                </a:solidFill>
                <a:latin typeface="+mn-lt"/>
              </a:rPr>
              <a:t>d’apprentissage</a:t>
            </a:r>
            <a:r>
              <a:rPr lang="es-ES" altLang="en-US" sz="1400" b="1" dirty="0">
                <a:solidFill>
                  <a:schemeClr val="bg1"/>
                </a:solidFill>
                <a:latin typeface="+mn-lt"/>
              </a:rPr>
              <a:t> (</a:t>
            </a:r>
            <a:r>
              <a:rPr lang="es-ES" altLang="en-US" sz="1400" b="1" dirty="0" err="1">
                <a:solidFill>
                  <a:schemeClr val="bg1"/>
                </a:solidFill>
                <a:latin typeface="+mn-lt"/>
              </a:rPr>
              <a:t>faible</a:t>
            </a:r>
            <a:r>
              <a:rPr lang="es-ES" altLang="en-US" sz="1400" b="1" dirty="0">
                <a:solidFill>
                  <a:schemeClr val="bg1"/>
                </a:solidFill>
                <a:latin typeface="+mn-lt"/>
              </a:rPr>
              <a:t> performance </a:t>
            </a:r>
            <a:r>
              <a:rPr lang="es-ES" altLang="en-US" sz="1400" b="1" dirty="0" err="1">
                <a:solidFill>
                  <a:schemeClr val="bg1"/>
                </a:solidFill>
                <a:latin typeface="+mn-lt"/>
              </a:rPr>
              <a:t>scolaires</a:t>
            </a:r>
            <a:r>
              <a:rPr lang="es-ES" altLang="en-US" sz="1400" b="1" dirty="0" smtClean="0">
                <a:solidFill>
                  <a:schemeClr val="bg1"/>
                </a:solidFill>
                <a:latin typeface="+mn-lt"/>
              </a:rPr>
              <a:t>)</a:t>
            </a:r>
            <a:endParaRPr lang="es-ES" altLang="en-US" sz="1400" b="1" dirty="0">
              <a:solidFill>
                <a:schemeClr val="bg1"/>
              </a:solidFill>
              <a:latin typeface="+mn-lt"/>
            </a:endParaRPr>
          </a:p>
        </p:txBody>
      </p:sp>
      <p:sp>
        <p:nvSpPr>
          <p:cNvPr id="19" name="Rectangle 16"/>
          <p:cNvSpPr>
            <a:spLocks noChangeArrowheads="1"/>
          </p:cNvSpPr>
          <p:nvPr/>
        </p:nvSpPr>
        <p:spPr bwMode="auto">
          <a:xfrm>
            <a:off x="5389953" y="2915289"/>
            <a:ext cx="1751349" cy="1800000"/>
          </a:xfrm>
          <a:prstGeom prst="rect">
            <a:avLst/>
          </a:prstGeom>
          <a:solidFill>
            <a:schemeClr val="accent6">
              <a:lumMod val="75000"/>
            </a:schemeClr>
          </a:solidFill>
          <a:ln w="9525" algn="ctr">
            <a:noFill/>
            <a:miter lim="800000"/>
            <a:headEnd/>
            <a:tailEnd/>
          </a:ln>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s-ES" altLang="en-US" sz="1400" b="1" dirty="0" err="1">
                <a:solidFill>
                  <a:schemeClr val="bg1"/>
                </a:solidFill>
                <a:latin typeface="+mn-lt"/>
              </a:rPr>
              <a:t>Entraine</a:t>
            </a:r>
            <a:r>
              <a:rPr lang="es-ES" altLang="en-US" sz="1400" b="1" dirty="0">
                <a:solidFill>
                  <a:schemeClr val="bg1"/>
                </a:solidFill>
                <a:latin typeface="+mn-lt"/>
              </a:rPr>
              <a:t> des </a:t>
            </a:r>
            <a:r>
              <a:rPr lang="es-ES" altLang="en-US" sz="1400" b="1" dirty="0" err="1">
                <a:solidFill>
                  <a:schemeClr val="bg1"/>
                </a:solidFill>
                <a:latin typeface="+mn-lt"/>
              </a:rPr>
              <a:t>retards</a:t>
            </a:r>
            <a:r>
              <a:rPr lang="es-ES" altLang="en-US" sz="1400" b="1" dirty="0">
                <a:solidFill>
                  <a:schemeClr val="bg1"/>
                </a:solidFill>
                <a:latin typeface="+mn-lt"/>
              </a:rPr>
              <a:t> de </a:t>
            </a:r>
            <a:r>
              <a:rPr lang="es-ES" altLang="en-US" sz="1400" b="1" dirty="0" err="1">
                <a:solidFill>
                  <a:schemeClr val="bg1"/>
                </a:solidFill>
                <a:latin typeface="+mn-lt"/>
              </a:rPr>
              <a:t>croissance</a:t>
            </a:r>
            <a:r>
              <a:rPr lang="es-ES" altLang="en-US" sz="1400" b="1" dirty="0">
                <a:solidFill>
                  <a:schemeClr val="bg1"/>
                </a:solidFill>
                <a:latin typeface="+mn-lt"/>
              </a:rPr>
              <a:t> et de </a:t>
            </a:r>
            <a:r>
              <a:rPr lang="es-ES" altLang="en-US" sz="1400" b="1" dirty="0" err="1">
                <a:solidFill>
                  <a:schemeClr val="bg1"/>
                </a:solidFill>
                <a:latin typeface="+mn-lt"/>
              </a:rPr>
              <a:t>développement</a:t>
            </a:r>
            <a:r>
              <a:rPr lang="es-ES" altLang="en-US" sz="1400" b="1" dirty="0">
                <a:solidFill>
                  <a:schemeClr val="bg1"/>
                </a:solidFill>
                <a:latin typeface="+mn-lt"/>
              </a:rPr>
              <a:t> (</a:t>
            </a:r>
            <a:r>
              <a:rPr lang="es-ES" altLang="en-US" sz="1400" b="1" dirty="0" err="1">
                <a:solidFill>
                  <a:schemeClr val="bg1"/>
                </a:solidFill>
                <a:latin typeface="+mn-lt"/>
              </a:rPr>
              <a:t>petite</a:t>
            </a:r>
            <a:r>
              <a:rPr lang="es-ES" altLang="en-US" sz="1400" b="1" dirty="0">
                <a:solidFill>
                  <a:schemeClr val="bg1"/>
                </a:solidFill>
                <a:latin typeface="+mn-lt"/>
              </a:rPr>
              <a:t> </a:t>
            </a:r>
            <a:r>
              <a:rPr lang="es-ES" altLang="en-US" sz="1400" b="1" dirty="0" err="1">
                <a:solidFill>
                  <a:schemeClr val="bg1"/>
                </a:solidFill>
                <a:latin typeface="+mn-lt"/>
              </a:rPr>
              <a:t>taille</a:t>
            </a:r>
            <a:r>
              <a:rPr lang="es-ES" altLang="en-US" sz="1400" b="1" dirty="0">
                <a:solidFill>
                  <a:schemeClr val="bg1"/>
                </a:solidFill>
                <a:latin typeface="+mn-lt"/>
              </a:rPr>
              <a:t> </a:t>
            </a:r>
            <a:r>
              <a:rPr lang="es-ES" altLang="en-US" sz="1400" b="1" dirty="0" err="1" smtClean="0">
                <a:solidFill>
                  <a:schemeClr val="bg1"/>
                </a:solidFill>
                <a:latin typeface="+mn-lt"/>
              </a:rPr>
              <a:t>adulte</a:t>
            </a:r>
            <a:r>
              <a:rPr lang="es-ES" altLang="en-US" sz="1400" b="1" dirty="0" smtClean="0">
                <a:solidFill>
                  <a:schemeClr val="bg1"/>
                </a:solidFill>
                <a:latin typeface="+mn-lt"/>
              </a:rPr>
              <a:t>)</a:t>
            </a:r>
            <a:endParaRPr lang="es-ES" altLang="en-US" sz="1400" b="1" dirty="0">
              <a:solidFill>
                <a:schemeClr val="bg1"/>
              </a:solidFill>
              <a:latin typeface="+mn-lt"/>
            </a:endParaRPr>
          </a:p>
        </p:txBody>
      </p:sp>
      <p:sp>
        <p:nvSpPr>
          <p:cNvPr id="20" name="Rectangle 17"/>
          <p:cNvSpPr>
            <a:spLocks noChangeArrowheads="1"/>
          </p:cNvSpPr>
          <p:nvPr/>
        </p:nvSpPr>
        <p:spPr bwMode="auto">
          <a:xfrm>
            <a:off x="7304278" y="2915289"/>
            <a:ext cx="1620000" cy="1800000"/>
          </a:xfrm>
          <a:prstGeom prst="rect">
            <a:avLst/>
          </a:prstGeom>
          <a:solidFill>
            <a:schemeClr val="accent6">
              <a:lumMod val="60000"/>
              <a:lumOff val="40000"/>
            </a:schemeClr>
          </a:solidFill>
          <a:ln w="9525" algn="ctr">
            <a:no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es-ES" altLang="en-US" sz="1400" b="1" dirty="0" err="1">
                <a:solidFill>
                  <a:srgbClr val="000000"/>
                </a:solidFill>
                <a:latin typeface="+mn-lt"/>
              </a:rPr>
              <a:t>Peut</a:t>
            </a:r>
            <a:r>
              <a:rPr lang="es-ES" altLang="en-US" sz="1400" b="1" dirty="0">
                <a:solidFill>
                  <a:srgbClr val="000000"/>
                </a:solidFill>
                <a:latin typeface="+mn-lt"/>
              </a:rPr>
              <a:t> </a:t>
            </a:r>
            <a:r>
              <a:rPr lang="es-ES" altLang="en-US" sz="1400" b="1" dirty="0" err="1">
                <a:solidFill>
                  <a:srgbClr val="000000"/>
                </a:solidFill>
                <a:latin typeface="+mn-lt"/>
              </a:rPr>
              <a:t>causer</a:t>
            </a:r>
            <a:r>
              <a:rPr lang="es-ES" altLang="en-US" sz="1400" b="1" dirty="0">
                <a:solidFill>
                  <a:srgbClr val="000000"/>
                </a:solidFill>
                <a:latin typeface="+mn-lt"/>
              </a:rPr>
              <a:t> des </a:t>
            </a:r>
            <a:r>
              <a:rPr lang="es-ES" altLang="en-US" sz="1400" b="1" dirty="0" err="1">
                <a:solidFill>
                  <a:srgbClr val="000000"/>
                </a:solidFill>
                <a:latin typeface="+mn-lt"/>
              </a:rPr>
              <a:t>maladies</a:t>
            </a:r>
            <a:r>
              <a:rPr lang="es-ES" altLang="en-US" sz="1400" b="1" dirty="0">
                <a:solidFill>
                  <a:srgbClr val="000000"/>
                </a:solidFill>
                <a:latin typeface="+mn-lt"/>
              </a:rPr>
              <a:t> </a:t>
            </a:r>
            <a:r>
              <a:rPr lang="es-ES" altLang="en-US" sz="1400" b="1" dirty="0" err="1">
                <a:solidFill>
                  <a:srgbClr val="000000"/>
                </a:solidFill>
                <a:latin typeface="+mn-lt"/>
              </a:rPr>
              <a:t>chroniques</a:t>
            </a:r>
            <a:r>
              <a:rPr lang="es-ES" altLang="en-US" sz="1400" b="1" dirty="0">
                <a:solidFill>
                  <a:srgbClr val="000000"/>
                </a:solidFill>
                <a:latin typeface="+mn-lt"/>
              </a:rPr>
              <a:t>, </a:t>
            </a:r>
            <a:r>
              <a:rPr lang="es-ES" altLang="en-US" sz="1400" b="1" dirty="0" err="1">
                <a:solidFill>
                  <a:srgbClr val="000000"/>
                </a:solidFill>
                <a:latin typeface="+mn-lt"/>
              </a:rPr>
              <a:t>cardiovasculaires</a:t>
            </a:r>
            <a:r>
              <a:rPr lang="es-ES" altLang="en-US" sz="1400" b="1" dirty="0">
                <a:solidFill>
                  <a:srgbClr val="000000"/>
                </a:solidFill>
                <a:latin typeface="+mn-lt"/>
              </a:rPr>
              <a:t> </a:t>
            </a:r>
            <a:r>
              <a:rPr lang="es-ES" altLang="en-US" sz="1400" b="1" dirty="0" err="1">
                <a:solidFill>
                  <a:srgbClr val="000000"/>
                </a:solidFill>
                <a:latin typeface="+mn-lt"/>
              </a:rPr>
              <a:t>ou</a:t>
            </a:r>
            <a:r>
              <a:rPr lang="es-ES" altLang="en-US" sz="1400" b="1" dirty="0">
                <a:solidFill>
                  <a:srgbClr val="000000"/>
                </a:solidFill>
                <a:latin typeface="+mn-lt"/>
              </a:rPr>
              <a:t> </a:t>
            </a:r>
            <a:r>
              <a:rPr lang="es-ES" altLang="en-US" sz="1400" b="1" dirty="0" err="1" smtClean="0">
                <a:solidFill>
                  <a:srgbClr val="000000"/>
                </a:solidFill>
                <a:latin typeface="+mn-lt"/>
              </a:rPr>
              <a:t>métaboliques</a:t>
            </a:r>
            <a:endParaRPr lang="es-ES" altLang="en-US" sz="1400" b="1" dirty="0">
              <a:solidFill>
                <a:srgbClr val="000000"/>
              </a:solidFill>
              <a:latin typeface="+mn-lt"/>
            </a:endParaRPr>
          </a:p>
        </p:txBody>
      </p:sp>
      <p:sp>
        <p:nvSpPr>
          <p:cNvPr id="21" name="Rectangle 18"/>
          <p:cNvSpPr>
            <a:spLocks noChangeArrowheads="1"/>
          </p:cNvSpPr>
          <p:nvPr/>
        </p:nvSpPr>
        <p:spPr bwMode="auto">
          <a:xfrm>
            <a:off x="205976" y="2915289"/>
            <a:ext cx="1440000" cy="1800000"/>
          </a:xfrm>
          <a:prstGeom prst="rect">
            <a:avLst/>
          </a:prstGeom>
          <a:solidFill>
            <a:schemeClr val="accent1">
              <a:lumMod val="50000"/>
            </a:schemeClr>
          </a:solidFill>
          <a:ln w="9525" algn="ctr">
            <a:solidFill>
              <a:schemeClr val="tx1"/>
            </a:solid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s-ES" altLang="en-US" sz="1400" b="1" dirty="0">
              <a:solidFill>
                <a:srgbClr val="000000"/>
              </a:solidFill>
              <a:latin typeface="+mn-lt"/>
            </a:endParaRPr>
          </a:p>
          <a:p>
            <a:pPr algn="ctr" eaLnBrk="1" fontAlgn="base" hangingPunct="1">
              <a:spcBef>
                <a:spcPct val="0"/>
              </a:spcBef>
              <a:spcAft>
                <a:spcPct val="0"/>
              </a:spcAft>
            </a:pPr>
            <a:r>
              <a:rPr lang="es-ES" altLang="en-US" sz="1400" b="1" dirty="0" err="1">
                <a:solidFill>
                  <a:schemeClr val="bg1"/>
                </a:solidFill>
                <a:latin typeface="+mn-lt"/>
              </a:rPr>
              <a:t>Mortalité</a:t>
            </a:r>
            <a:r>
              <a:rPr lang="es-ES" altLang="en-US" sz="1400" b="1" dirty="0">
                <a:solidFill>
                  <a:schemeClr val="bg1"/>
                </a:solidFill>
                <a:latin typeface="+mn-lt"/>
              </a:rPr>
              <a:t>, </a:t>
            </a:r>
            <a:r>
              <a:rPr lang="es-ES" altLang="en-US" sz="1400" b="1" dirty="0" err="1">
                <a:solidFill>
                  <a:schemeClr val="bg1"/>
                </a:solidFill>
                <a:latin typeface="+mn-lt"/>
              </a:rPr>
              <a:t>morbidité</a:t>
            </a:r>
            <a:r>
              <a:rPr lang="es-ES" altLang="en-US" sz="1400" b="1" dirty="0">
                <a:solidFill>
                  <a:schemeClr val="bg1"/>
                </a:solidFill>
                <a:latin typeface="+mn-lt"/>
              </a:rPr>
              <a:t> et </a:t>
            </a:r>
            <a:r>
              <a:rPr lang="es-ES" altLang="en-US" sz="1400" b="1" dirty="0" err="1" smtClean="0">
                <a:solidFill>
                  <a:schemeClr val="bg1"/>
                </a:solidFill>
                <a:latin typeface="+mn-lt"/>
              </a:rPr>
              <a:t>handicap</a:t>
            </a:r>
            <a:endParaRPr lang="es-ES" altLang="en-US" sz="1400" b="1" dirty="0">
              <a:solidFill>
                <a:schemeClr val="bg1"/>
              </a:solidFill>
              <a:latin typeface="+mn-lt"/>
            </a:endParaRPr>
          </a:p>
          <a:p>
            <a:pPr algn="ctr" eaLnBrk="1" fontAlgn="base" hangingPunct="1">
              <a:spcBef>
                <a:spcPct val="0"/>
              </a:spcBef>
              <a:spcAft>
                <a:spcPct val="0"/>
              </a:spcAft>
            </a:pPr>
            <a:endParaRPr lang="es-ES" altLang="en-US" sz="1400" b="1" dirty="0">
              <a:solidFill>
                <a:srgbClr val="000000"/>
              </a:solidFill>
              <a:latin typeface="+mn-lt"/>
            </a:endParaRPr>
          </a:p>
          <a:p>
            <a:pPr algn="ctr" eaLnBrk="1" fontAlgn="base" hangingPunct="1">
              <a:spcBef>
                <a:spcPct val="0"/>
              </a:spcBef>
              <a:spcAft>
                <a:spcPct val="0"/>
              </a:spcAft>
            </a:pPr>
            <a:endParaRPr lang="es-ES" altLang="en-US" sz="1400" b="1" dirty="0">
              <a:solidFill>
                <a:srgbClr val="000000"/>
              </a:solidFill>
              <a:latin typeface="+mn-lt"/>
            </a:endParaRPr>
          </a:p>
        </p:txBody>
      </p:sp>
      <p:sp>
        <p:nvSpPr>
          <p:cNvPr id="22" name="ZoneTexte 16"/>
          <p:cNvSpPr>
            <a:spLocks noChangeArrowheads="1"/>
          </p:cNvSpPr>
          <p:nvPr/>
        </p:nvSpPr>
        <p:spPr bwMode="auto">
          <a:xfrm>
            <a:off x="1808954" y="1449678"/>
            <a:ext cx="5743575" cy="584269"/>
          </a:xfrm>
          <a:prstGeom prst="ellipse">
            <a:avLst/>
          </a:prstGeom>
          <a:solidFill>
            <a:schemeClr val="accent5">
              <a:lumMod val="60000"/>
              <a:lumOff val="40000"/>
            </a:schemeClr>
          </a:solidFill>
          <a:ln w="9525">
            <a:solidFill>
              <a:schemeClr val="accent1">
                <a:lumMod val="75000"/>
              </a:schemeClr>
            </a:solidFill>
            <a:round/>
            <a:headEnd/>
            <a:tailEnd/>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fr-FR" altLang="en-US" sz="2100" dirty="0">
                <a:solidFill>
                  <a:srgbClr val="000000"/>
                </a:solidFill>
                <a:latin typeface="+mn-lt"/>
              </a:rPr>
              <a:t>Développement </a:t>
            </a:r>
            <a:r>
              <a:rPr lang="fr-FR" altLang="en-US" sz="2100" dirty="0">
                <a:solidFill>
                  <a:srgbClr val="000000"/>
                </a:solidFill>
                <a:latin typeface="+mn-lt"/>
              </a:rPr>
              <a:t>humain</a:t>
            </a:r>
          </a:p>
        </p:txBody>
      </p:sp>
      <p:sp>
        <p:nvSpPr>
          <p:cNvPr id="23" name="ZoneTexte 17"/>
          <p:cNvSpPr>
            <a:spLocks noChangeArrowheads="1"/>
          </p:cNvSpPr>
          <p:nvPr/>
        </p:nvSpPr>
        <p:spPr bwMode="auto">
          <a:xfrm>
            <a:off x="3166467" y="5367091"/>
            <a:ext cx="2839640" cy="649188"/>
          </a:xfrm>
          <a:prstGeom prst="ellipse">
            <a:avLst/>
          </a:prstGeom>
          <a:solidFill>
            <a:srgbClr val="C00000"/>
          </a:solidFill>
          <a:ln w="9525">
            <a:solidFill>
              <a:srgbClr val="FF0000"/>
            </a:solidFill>
            <a:round/>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fr-FR" altLang="en-US" dirty="0">
                <a:solidFill>
                  <a:schemeClr val="bg1"/>
                </a:solidFill>
                <a:latin typeface="+mn-lt"/>
              </a:rPr>
              <a:t>Malnutrition</a:t>
            </a:r>
          </a:p>
        </p:txBody>
      </p:sp>
      <p:cxnSp>
        <p:nvCxnSpPr>
          <p:cNvPr id="24" name="Connecteur droit avec flèche 23"/>
          <p:cNvCxnSpPr>
            <a:stCxn id="23" idx="2"/>
            <a:endCxn id="21" idx="2"/>
          </p:cNvCxnSpPr>
          <p:nvPr/>
        </p:nvCxnSpPr>
        <p:spPr>
          <a:xfrm flipH="1" flipV="1">
            <a:off x="925976" y="4715289"/>
            <a:ext cx="2240491" cy="9763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Connecteur droit avec flèche 24"/>
          <p:cNvCxnSpPr>
            <a:stCxn id="23" idx="1"/>
            <a:endCxn id="11" idx="2"/>
          </p:cNvCxnSpPr>
          <p:nvPr/>
        </p:nvCxnSpPr>
        <p:spPr>
          <a:xfrm flipH="1" flipV="1">
            <a:off x="2528954" y="4715289"/>
            <a:ext cx="1053369" cy="746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Connecteur droit avec flèche 25"/>
          <p:cNvCxnSpPr>
            <a:stCxn id="23" idx="0"/>
            <a:endCxn id="18" idx="2"/>
          </p:cNvCxnSpPr>
          <p:nvPr/>
        </p:nvCxnSpPr>
        <p:spPr>
          <a:xfrm flipH="1" flipV="1">
            <a:off x="4319454" y="4715289"/>
            <a:ext cx="266833" cy="6518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Connecteur droit avec flèche 26"/>
          <p:cNvCxnSpPr>
            <a:stCxn id="23" idx="7"/>
            <a:endCxn id="19" idx="2"/>
          </p:cNvCxnSpPr>
          <p:nvPr/>
        </p:nvCxnSpPr>
        <p:spPr>
          <a:xfrm flipV="1">
            <a:off x="5590251" y="4715289"/>
            <a:ext cx="675377" cy="7468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cteur droit avec flèche 27"/>
          <p:cNvCxnSpPr>
            <a:stCxn id="23" idx="6"/>
            <a:endCxn id="20" idx="2"/>
          </p:cNvCxnSpPr>
          <p:nvPr/>
        </p:nvCxnSpPr>
        <p:spPr>
          <a:xfrm flipV="1">
            <a:off x="6006107" y="4715289"/>
            <a:ext cx="2108171" cy="9763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cteur droit avec flèche 28"/>
          <p:cNvCxnSpPr>
            <a:stCxn id="21" idx="0"/>
            <a:endCxn id="22" idx="3"/>
          </p:cNvCxnSpPr>
          <p:nvPr/>
        </p:nvCxnSpPr>
        <p:spPr>
          <a:xfrm flipV="1">
            <a:off x="925976" y="1948383"/>
            <a:ext cx="1724105" cy="966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cteur droit avec flèche 29"/>
          <p:cNvCxnSpPr>
            <a:stCxn id="11" idx="0"/>
          </p:cNvCxnSpPr>
          <p:nvPr/>
        </p:nvCxnSpPr>
        <p:spPr>
          <a:xfrm flipV="1">
            <a:off x="2528954" y="2033947"/>
            <a:ext cx="1052061" cy="8813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cteur droit avec flèche 30"/>
          <p:cNvCxnSpPr>
            <a:stCxn id="18" idx="0"/>
            <a:endCxn id="22" idx="4"/>
          </p:cNvCxnSpPr>
          <p:nvPr/>
        </p:nvCxnSpPr>
        <p:spPr>
          <a:xfrm flipV="1">
            <a:off x="4319454" y="2033947"/>
            <a:ext cx="361288" cy="8813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cteur droit avec flèche 31"/>
          <p:cNvCxnSpPr>
            <a:stCxn id="19" idx="0"/>
          </p:cNvCxnSpPr>
          <p:nvPr/>
        </p:nvCxnSpPr>
        <p:spPr>
          <a:xfrm flipH="1" flipV="1">
            <a:off x="5780468" y="2033947"/>
            <a:ext cx="485160" cy="8813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3" name="Connecteur droit avec flèche 32"/>
          <p:cNvCxnSpPr>
            <a:stCxn id="20" idx="0"/>
            <a:endCxn id="22" idx="5"/>
          </p:cNvCxnSpPr>
          <p:nvPr/>
        </p:nvCxnSpPr>
        <p:spPr>
          <a:xfrm flipH="1" flipV="1">
            <a:off x="6711402" y="1948383"/>
            <a:ext cx="1402876" cy="9669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812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par>
                          <p:cTn id="39" fill="hold">
                            <p:stCondLst>
                              <p:cond delay="4000"/>
                            </p:stCondLst>
                            <p:childTnLst>
                              <p:par>
                                <p:cTn id="40" presetID="22" presetClass="entr" presetSubtype="4"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par>
                          <p:cTn id="43" fill="hold">
                            <p:stCondLst>
                              <p:cond delay="4500"/>
                            </p:stCondLst>
                            <p:childTnLst>
                              <p:par>
                                <p:cTn id="44" presetID="22" presetClass="entr" presetSubtype="4"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par>
                          <p:cTn id="47" fill="hold">
                            <p:stCondLst>
                              <p:cond delay="5000"/>
                            </p:stCondLst>
                            <p:childTnLst>
                              <p:par>
                                <p:cTn id="48" presetID="22" presetClass="entr" presetSubtype="4"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par>
                          <p:cTn id="51" fill="hold">
                            <p:stCondLst>
                              <p:cond delay="5500"/>
                            </p:stCondLst>
                            <p:childTnLst>
                              <p:par>
                                <p:cTn id="52" presetID="22" presetClass="entr" presetSubtype="4"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par>
                          <p:cTn id="55" fill="hold">
                            <p:stCondLst>
                              <p:cond delay="6000"/>
                            </p:stCondLst>
                            <p:childTnLst>
                              <p:par>
                                <p:cTn id="56" presetID="22" presetClass="entr" presetSubtype="4"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childTnLst>
                          </p:cTn>
                        </p:par>
                        <p:par>
                          <p:cTn id="59" fill="hold">
                            <p:stCondLst>
                              <p:cond delay="6500"/>
                            </p:stCondLst>
                            <p:childTnLst>
                              <p:par>
                                <p:cTn id="60" presetID="22" presetClass="entr" presetSubtype="4"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par>
                          <p:cTn id="63" fill="hold">
                            <p:stCondLst>
                              <p:cond delay="7000"/>
                            </p:stCondLst>
                            <p:childTnLst>
                              <p:par>
                                <p:cTn id="64" presetID="22" presetClass="entr" presetSubtype="4" fill="hold"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par>
                          <p:cTn id="67" fill="hold">
                            <p:stCondLst>
                              <p:cond delay="7500"/>
                            </p:stCondLst>
                            <p:childTnLst>
                              <p:par>
                                <p:cTn id="68" presetID="22" presetClass="entr" presetSubtype="4"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00"/>
                                        <p:tgtEl>
                                          <p:spTgt spid="28"/>
                                        </p:tgtEl>
                                      </p:cBhvr>
                                    </p:animEffect>
                                  </p:childTnLst>
                                </p:cTn>
                              </p:par>
                            </p:childTnLst>
                          </p:cTn>
                        </p:par>
                        <p:par>
                          <p:cTn id="71" fill="hold">
                            <p:stCondLst>
                              <p:cond delay="8000"/>
                            </p:stCondLst>
                            <p:childTnLst>
                              <p:par>
                                <p:cTn id="72" presetID="22" presetClass="entr" presetSubtype="4"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down)">
                                      <p:cBhvr>
                                        <p:cTn id="74" dur="500"/>
                                        <p:tgtEl>
                                          <p:spTgt spid="20"/>
                                        </p:tgtEl>
                                      </p:cBhvr>
                                    </p:animEffect>
                                  </p:childTnLst>
                                </p:cTn>
                              </p:par>
                            </p:childTnLst>
                          </p:cTn>
                        </p:par>
                        <p:par>
                          <p:cTn id="75" fill="hold">
                            <p:stCondLst>
                              <p:cond delay="8500"/>
                            </p:stCondLst>
                            <p:childTnLst>
                              <p:par>
                                <p:cTn id="76" presetID="22" presetClass="entr" presetSubtype="4" fill="hold" nodeType="after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21</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41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cycle intergénérationnel de la sous-nutrition</a:t>
            </a:r>
          </a:p>
        </p:txBody>
      </p:sp>
      <p:graphicFrame>
        <p:nvGraphicFramePr>
          <p:cNvPr id="10" name="Diagram 1"/>
          <p:cNvGraphicFramePr/>
          <p:nvPr>
            <p:extLst>
              <p:ext uri="{D42A27DB-BD31-4B8C-83A1-F6EECF244321}">
                <p14:modId xmlns:p14="http://schemas.microsoft.com/office/powerpoint/2010/main" val="3187843645"/>
              </p:ext>
            </p:extLst>
          </p:nvPr>
        </p:nvGraphicFramePr>
        <p:xfrm>
          <a:off x="209550" y="1390650"/>
          <a:ext cx="8477250" cy="4705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251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0"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22</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Conséquences </a:t>
            </a:r>
            <a:r>
              <a:rPr lang="fr-FR" sz="2400" b="1" cap="small" dirty="0" smtClean="0">
                <a:solidFill>
                  <a:srgbClr val="FFFFFF"/>
                </a:solidFill>
              </a:rPr>
              <a:t>socio-économiques </a:t>
            </a:r>
            <a:endParaRPr lang="fr-FR" sz="2400" b="1" cap="small" dirty="0">
              <a:solidFill>
                <a:srgbClr val="FFFFFF"/>
              </a:solidFill>
            </a:endParaRPr>
          </a:p>
        </p:txBody>
      </p:sp>
      <p:sp>
        <p:nvSpPr>
          <p:cNvPr id="10" name="Text Placeholder 3"/>
          <p:cNvSpPr>
            <a:spLocks noGrp="1"/>
          </p:cNvSpPr>
          <p:nvPr>
            <p:ph idx="1"/>
          </p:nvPr>
        </p:nvSpPr>
        <p:spPr>
          <a:xfrm>
            <a:off x="147394" y="1200606"/>
            <a:ext cx="8862462" cy="5086549"/>
          </a:xfrm>
        </p:spPr>
        <p:txBody>
          <a:bodyPr>
            <a:noAutofit/>
          </a:bodyPr>
          <a:lstStyle/>
          <a:p>
            <a:pPr marL="0" indent="0" eaLnBrk="0" hangingPunct="0">
              <a:buNone/>
            </a:pPr>
            <a:r>
              <a:rPr lang="fr-FR" dirty="0"/>
              <a:t> </a:t>
            </a:r>
            <a:r>
              <a:rPr lang="fr-FR" dirty="0" smtClean="0"/>
              <a:t>Sur </a:t>
            </a:r>
            <a:r>
              <a:rPr lang="fr-FR" dirty="0"/>
              <a:t>le plan économique</a:t>
            </a:r>
            <a:endParaRPr lang="en-GB" dirty="0"/>
          </a:p>
          <a:p>
            <a:pPr lvl="1">
              <a:buFont typeface="Arial" panose="020B0604020202020204" pitchFamily="34" charset="0"/>
              <a:buChar char="•"/>
            </a:pPr>
            <a:r>
              <a:rPr lang="fr-FR" dirty="0">
                <a:solidFill>
                  <a:schemeClr val="accent1"/>
                </a:solidFill>
              </a:rPr>
              <a:t>Baisse annuelle de 7,1 % du Produit Intérieur Brut (PIB) au Niger (sources COHA</a:t>
            </a:r>
            <a:r>
              <a:rPr lang="fr-FR" dirty="0" smtClean="0">
                <a:solidFill>
                  <a:schemeClr val="accent1"/>
                </a:solidFill>
              </a:rPr>
              <a:t>)</a:t>
            </a:r>
            <a:endParaRPr lang="en-GB" dirty="0">
              <a:solidFill>
                <a:schemeClr val="accent1"/>
              </a:solidFill>
            </a:endParaRPr>
          </a:p>
          <a:p>
            <a:pPr lvl="1">
              <a:buFont typeface="Arial" panose="020B0604020202020204" pitchFamily="34" charset="0"/>
              <a:buChar char="•"/>
            </a:pPr>
            <a:r>
              <a:rPr lang="fr-FR" dirty="0">
                <a:solidFill>
                  <a:schemeClr val="accent6">
                    <a:lumMod val="50000"/>
                  </a:schemeClr>
                </a:solidFill>
              </a:rPr>
              <a:t>Faible productivité dans tous les secteurs </a:t>
            </a:r>
            <a:r>
              <a:rPr lang="fr-FR" dirty="0" smtClean="0">
                <a:solidFill>
                  <a:schemeClr val="accent6">
                    <a:lumMod val="50000"/>
                  </a:schemeClr>
                </a:solidFill>
              </a:rPr>
              <a:t>productifs</a:t>
            </a:r>
            <a:endParaRPr lang="en-GB" dirty="0">
              <a:solidFill>
                <a:schemeClr val="accent6">
                  <a:lumMod val="50000"/>
                </a:schemeClr>
              </a:solidFill>
            </a:endParaRPr>
          </a:p>
          <a:p>
            <a:pPr lvl="1">
              <a:buFont typeface="Arial" panose="020B0604020202020204" pitchFamily="34" charset="0"/>
              <a:buChar char="•"/>
            </a:pPr>
            <a:r>
              <a:rPr lang="fr-FR" dirty="0">
                <a:solidFill>
                  <a:schemeClr val="accent4">
                    <a:lumMod val="50000"/>
                  </a:schemeClr>
                </a:solidFill>
              </a:rPr>
              <a:t>Coût élevé de la prise en charge et du traitement de la malnutrition aiguë dans les structures de santé et au niveau </a:t>
            </a:r>
            <a:r>
              <a:rPr lang="fr-FR" dirty="0" smtClean="0">
                <a:solidFill>
                  <a:schemeClr val="accent4">
                    <a:lumMod val="50000"/>
                  </a:schemeClr>
                </a:solidFill>
              </a:rPr>
              <a:t>communautaire</a:t>
            </a:r>
            <a:endParaRPr lang="fr-FR" dirty="0" smtClean="0">
              <a:solidFill>
                <a:schemeClr val="accent4">
                  <a:lumMod val="50000"/>
                </a:schemeClr>
              </a:solidFill>
            </a:endParaRPr>
          </a:p>
          <a:p>
            <a:pPr marL="0" indent="0">
              <a:buNone/>
            </a:pPr>
            <a:r>
              <a:rPr lang="fr-FR" dirty="0" smtClean="0"/>
              <a:t>Sur </a:t>
            </a:r>
            <a:r>
              <a:rPr lang="fr-FR" dirty="0"/>
              <a:t>le plan humain et social</a:t>
            </a:r>
            <a:endParaRPr lang="en-GB" dirty="0"/>
          </a:p>
          <a:p>
            <a:pPr lvl="1">
              <a:buFont typeface="Arial" panose="020B0604020202020204" pitchFamily="34" charset="0"/>
              <a:buChar char="•"/>
            </a:pPr>
            <a:r>
              <a:rPr lang="fr-FR" dirty="0">
                <a:solidFill>
                  <a:schemeClr val="accent4"/>
                </a:solidFill>
              </a:rPr>
              <a:t>Contribue à hauteur de 43 % à la mortalité des enfants de moins de 5 </a:t>
            </a:r>
            <a:r>
              <a:rPr lang="fr-FR" dirty="0" smtClean="0">
                <a:solidFill>
                  <a:schemeClr val="accent4"/>
                </a:solidFill>
              </a:rPr>
              <a:t>ans</a:t>
            </a:r>
            <a:endParaRPr lang="en-GB" dirty="0">
              <a:solidFill>
                <a:schemeClr val="accent4"/>
              </a:solidFill>
            </a:endParaRPr>
          </a:p>
          <a:p>
            <a:pPr lvl="1">
              <a:buFont typeface="Arial" panose="020B0604020202020204" pitchFamily="34" charset="0"/>
              <a:buChar char="•"/>
            </a:pPr>
            <a:r>
              <a:rPr lang="fr-FR" dirty="0">
                <a:solidFill>
                  <a:schemeClr val="accent4">
                    <a:lumMod val="50000"/>
                  </a:schemeClr>
                </a:solidFill>
              </a:rPr>
              <a:t>Faibles performances scolaires (une année de scolarité perdue par enfant atteint</a:t>
            </a:r>
            <a:r>
              <a:rPr lang="fr-FR" dirty="0" smtClean="0">
                <a:solidFill>
                  <a:schemeClr val="accent4">
                    <a:lumMod val="50000"/>
                  </a:schemeClr>
                </a:solidFill>
              </a:rPr>
              <a:t>)</a:t>
            </a:r>
            <a:endParaRPr lang="fr-FR" sz="2700" dirty="0"/>
          </a:p>
        </p:txBody>
      </p:sp>
    </p:spTree>
    <p:extLst>
      <p:ext uri="{BB962C8B-B14F-4D97-AF65-F5344CB8AC3E}">
        <p14:creationId xmlns:p14="http://schemas.microsoft.com/office/powerpoint/2010/main" val="37424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500"/>
                                        <p:tgtEl>
                                          <p:spTgt spid="10">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left)">
                                      <p:cBhvr>
                                        <p:cTn id="31" dur="500"/>
                                        <p:tgtEl>
                                          <p:spTgt spid="10">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wipe(left)">
                                      <p:cBhvr>
                                        <p:cTn id="35" dur="500"/>
                                        <p:tgtEl>
                                          <p:spTgt spid="10">
                                            <p:txEl>
                                              <p:pRg st="5" end="5"/>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left)">
                                      <p:cBhvr>
                                        <p:cTn id="3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572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Synthèse sur les conséquences de différentes formes de malnutrition </a:t>
            </a:r>
          </a:p>
        </p:txBody>
      </p:sp>
      <p:grpSp>
        <p:nvGrpSpPr>
          <p:cNvPr id="10" name="Group 1">
            <a:extLst>
              <a:ext uri="{FF2B5EF4-FFF2-40B4-BE49-F238E27FC236}">
                <a16:creationId xmlns:a16="http://schemas.microsoft.com/office/drawing/2014/main" xmlns="" id="{EE522C8D-FB62-B440-B075-71EAE7BFF9A7}"/>
              </a:ext>
            </a:extLst>
          </p:cNvPr>
          <p:cNvGrpSpPr/>
          <p:nvPr/>
        </p:nvGrpSpPr>
        <p:grpSpPr>
          <a:xfrm>
            <a:off x="171450" y="1352550"/>
            <a:ext cx="8838406" cy="4369595"/>
            <a:chOff x="501946" y="1299390"/>
            <a:chExt cx="11183272" cy="5187136"/>
          </a:xfrm>
        </p:grpSpPr>
        <p:graphicFrame>
          <p:nvGraphicFramePr>
            <p:cNvPr id="11" name="Content Placeholder 10"/>
            <p:cNvGraphicFramePr>
              <a:graphicFrameLocks/>
            </p:cNvGraphicFramePr>
            <p:nvPr>
              <p:extLst>
                <p:ext uri="{D42A27DB-BD31-4B8C-83A1-F6EECF244321}">
                  <p14:modId xmlns:p14="http://schemas.microsoft.com/office/powerpoint/2010/main" val="3131587030"/>
                </p:ext>
              </p:extLst>
            </p:nvPr>
          </p:nvGraphicFramePr>
          <p:xfrm>
            <a:off x="501946" y="1299390"/>
            <a:ext cx="3738740" cy="22820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extBox 7"/>
            <p:cNvSpPr txBox="1"/>
            <p:nvPr/>
          </p:nvSpPr>
          <p:spPr>
            <a:xfrm>
              <a:off x="830726" y="3581401"/>
              <a:ext cx="3409959" cy="2329176"/>
            </a:xfrm>
            <a:prstGeom prst="rect">
              <a:avLst/>
            </a:prstGeom>
            <a:noFill/>
          </p:spPr>
          <p:txBody>
            <a:bodyPr wrap="square" rtlCol="0">
              <a:spAutoFit/>
            </a:bodyPr>
            <a:lstStyle/>
            <a:p>
              <a:r>
                <a:rPr lang="fr-FR" sz="1350" dirty="0">
                  <a:cs typeface="Arial" panose="020B0604020202020204" pitchFamily="34" charset="0"/>
                </a:rPr>
                <a:t>Infection</a:t>
              </a:r>
            </a:p>
            <a:p>
              <a:r>
                <a:rPr lang="fr-FR" sz="1350" dirty="0">
                  <a:cs typeface="Arial" panose="020B0604020202020204" pitchFamily="34" charset="0"/>
                </a:rPr>
                <a:t>Décès</a:t>
              </a:r>
              <a:endParaRPr lang="fr-FR" sz="1350" dirty="0">
                <a:cs typeface="Arial" panose="020B0604020202020204" pitchFamily="34" charset="0"/>
              </a:endParaRPr>
            </a:p>
            <a:p>
              <a:r>
                <a:rPr lang="fr-FR" sz="1350" dirty="0">
                  <a:cs typeface="Arial" panose="020B0604020202020204" pitchFamily="34" charset="0"/>
                </a:rPr>
                <a:t>Détériorèrent de la capacité cognitive</a:t>
              </a:r>
            </a:p>
            <a:p>
              <a:r>
                <a:rPr lang="fr-FR" sz="1350" dirty="0">
                  <a:cs typeface="Arial" panose="020B0604020202020204" pitchFamily="34" charset="0"/>
                </a:rPr>
                <a:t>Réduction du rendement scolaire et de travail</a:t>
              </a:r>
            </a:p>
            <a:p>
              <a:r>
                <a:rPr lang="fr-FR" sz="1350" dirty="0">
                  <a:cs typeface="Arial" panose="020B0604020202020204" pitchFamily="34" charset="0"/>
                </a:rPr>
                <a:t>Cout économique </a:t>
              </a:r>
            </a:p>
            <a:p>
              <a:r>
                <a:rPr lang="fr-FR" sz="1350" dirty="0">
                  <a:cs typeface="Arial" panose="020B0604020202020204" pitchFamily="34" charset="0"/>
                </a:rPr>
                <a:t>Lien important entre retard de la croissance et émaciation </a:t>
              </a:r>
            </a:p>
          </p:txBody>
        </p:sp>
        <p:sp>
          <p:nvSpPr>
            <p:cNvPr id="19" name="Rectangle 18"/>
            <p:cNvSpPr/>
            <p:nvPr/>
          </p:nvSpPr>
          <p:spPr>
            <a:xfrm>
              <a:off x="501946" y="1355125"/>
              <a:ext cx="3838845" cy="5131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latin typeface="Arial" panose="020B0604020202020204" pitchFamily="34" charset="0"/>
                <a:cs typeface="Arial" panose="020B0604020202020204" pitchFamily="34" charset="0"/>
              </a:endParaRPr>
            </a:p>
            <a:p>
              <a:pPr algn="ctr"/>
              <a:endParaRPr lang="fr-FR" sz="1050" dirty="0">
                <a:latin typeface="Arial" panose="020B0604020202020204" pitchFamily="34" charset="0"/>
                <a:cs typeface="Arial" panose="020B0604020202020204" pitchFamily="34" charset="0"/>
              </a:endParaRPr>
            </a:p>
          </p:txBody>
        </p:sp>
        <p:sp>
          <p:nvSpPr>
            <p:cNvPr id="20" name="TextBox 9"/>
            <p:cNvSpPr txBox="1"/>
            <p:nvPr/>
          </p:nvSpPr>
          <p:spPr>
            <a:xfrm>
              <a:off x="8840170" y="3700046"/>
              <a:ext cx="2742229" cy="1723549"/>
            </a:xfrm>
            <a:prstGeom prst="rect">
              <a:avLst/>
            </a:prstGeom>
            <a:noFill/>
          </p:spPr>
          <p:txBody>
            <a:bodyPr wrap="square" rtlCol="0">
              <a:spAutoFit/>
            </a:bodyPr>
            <a:lstStyle/>
            <a:p>
              <a:r>
                <a:rPr lang="fr-FR" sz="1350" dirty="0">
                  <a:cs typeface="Arial" panose="020B0604020202020204" pitchFamily="34" charset="0"/>
                </a:rPr>
                <a:t>Maladies non transmissibles : cardiovasculaires, diabète,</a:t>
              </a:r>
            </a:p>
            <a:p>
              <a:r>
                <a:rPr lang="fr-FR" sz="1350" dirty="0">
                  <a:cs typeface="Arial" panose="020B0604020202020204" pitchFamily="34" charset="0"/>
                </a:rPr>
                <a:t>troubles musculo-squelettiques, cancer </a:t>
              </a:r>
            </a:p>
            <a:p>
              <a:pPr marL="214311" indent="-214311">
                <a:buFont typeface="Arial" panose="020B0604020202020204" pitchFamily="34" charset="0"/>
                <a:buChar char="•"/>
              </a:pPr>
              <a:endParaRPr lang="es-ES_tradnl" sz="1050" dirty="0">
                <a:cs typeface="Arial" panose="020B0604020202020204" pitchFamily="34" charset="0"/>
              </a:endParaRPr>
            </a:p>
          </p:txBody>
        </p:sp>
        <p:sp>
          <p:nvSpPr>
            <p:cNvPr id="21" name="Rectangle 20"/>
            <p:cNvSpPr/>
            <p:nvPr/>
          </p:nvSpPr>
          <p:spPr>
            <a:xfrm>
              <a:off x="8589945" y="1355126"/>
              <a:ext cx="3095273" cy="5131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50" dirty="0">
                <a:latin typeface="Arial" panose="020B0604020202020204" pitchFamily="34" charset="0"/>
                <a:cs typeface="Arial" panose="020B0604020202020204" pitchFamily="34" charset="0"/>
              </a:endParaRPr>
            </a:p>
          </p:txBody>
        </p:sp>
        <p:sp>
          <p:nvSpPr>
            <p:cNvPr id="22" name="Rectangle 21"/>
            <p:cNvSpPr/>
            <p:nvPr/>
          </p:nvSpPr>
          <p:spPr>
            <a:xfrm>
              <a:off x="4824963" y="1355126"/>
              <a:ext cx="3280811" cy="5131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50" dirty="0">
                <a:latin typeface="Arial" panose="020B0604020202020204" pitchFamily="34" charset="0"/>
                <a:cs typeface="Arial" panose="020B0604020202020204" pitchFamily="34" charset="0"/>
              </a:endParaRPr>
            </a:p>
          </p:txBody>
        </p:sp>
        <p:graphicFrame>
          <p:nvGraphicFramePr>
            <p:cNvPr id="23" name="Diagram 12"/>
            <p:cNvGraphicFramePr/>
            <p:nvPr>
              <p:extLst>
                <p:ext uri="{D42A27DB-BD31-4B8C-83A1-F6EECF244321}">
                  <p14:modId xmlns:p14="http://schemas.microsoft.com/office/powerpoint/2010/main" val="598373615"/>
                </p:ext>
              </p:extLst>
            </p:nvPr>
          </p:nvGraphicFramePr>
          <p:xfrm>
            <a:off x="5026033" y="1355127"/>
            <a:ext cx="2901255" cy="203077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4" name="Diagram 13"/>
            <p:cNvGraphicFramePr/>
            <p:nvPr>
              <p:extLst>
                <p:ext uri="{D42A27DB-BD31-4B8C-83A1-F6EECF244321}">
                  <p14:modId xmlns:p14="http://schemas.microsoft.com/office/powerpoint/2010/main" val="421222760"/>
                </p:ext>
              </p:extLst>
            </p:nvPr>
          </p:nvGraphicFramePr>
          <p:xfrm>
            <a:off x="8343789" y="1544802"/>
            <a:ext cx="3053185" cy="179935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5" name="TextBox 14"/>
            <p:cNvSpPr txBox="1"/>
            <p:nvPr/>
          </p:nvSpPr>
          <p:spPr>
            <a:xfrm>
              <a:off x="5026034" y="3507089"/>
              <a:ext cx="2901255" cy="2831544"/>
            </a:xfrm>
            <a:prstGeom prst="rect">
              <a:avLst/>
            </a:prstGeom>
            <a:noFill/>
          </p:spPr>
          <p:txBody>
            <a:bodyPr wrap="square" rtlCol="0">
              <a:spAutoFit/>
            </a:bodyPr>
            <a:lstStyle/>
            <a:p>
              <a:r>
                <a:rPr lang="fr-FR" sz="1200" dirty="0">
                  <a:cs typeface="Arial" panose="020B0604020202020204" pitchFamily="34" charset="0"/>
                </a:rPr>
                <a:t>Iode - lésions cérébrales chez les enfants </a:t>
              </a:r>
            </a:p>
            <a:p>
              <a:r>
                <a:rPr lang="fr-FR" sz="1200" dirty="0">
                  <a:cs typeface="Arial" panose="020B0604020202020204" pitchFamily="34" charset="0"/>
                </a:rPr>
                <a:t>Vitamine A - système immunitaire affaibli </a:t>
              </a:r>
            </a:p>
            <a:p>
              <a:r>
                <a:rPr lang="fr-FR" sz="1200" dirty="0">
                  <a:cs typeface="Arial" panose="020B0604020202020204" pitchFamily="34" charset="0"/>
                </a:rPr>
                <a:t>Anémie ferriprive, impliquée dans la mortalité maternelle </a:t>
              </a:r>
            </a:p>
            <a:p>
              <a:r>
                <a:rPr lang="fr-FR" sz="1200" dirty="0">
                  <a:cs typeface="Arial" panose="020B0604020202020204" pitchFamily="34" charset="0"/>
                </a:rPr>
                <a:t>Altération de la fonction immunitaire due au Zinc </a:t>
              </a:r>
            </a:p>
            <a:p>
              <a:r>
                <a:rPr lang="fr-FR" sz="1200" dirty="0">
                  <a:cs typeface="Arial" panose="020B0604020202020204" pitchFamily="34" charset="0"/>
                </a:rPr>
                <a:t>Le Calcium, la vitamine D et le folate peuvent affecter le développement du fœtus</a:t>
              </a:r>
            </a:p>
          </p:txBody>
        </p:sp>
      </p:grpSp>
    </p:spTree>
    <p:extLst>
      <p:ext uri="{BB962C8B-B14F-4D97-AF65-F5344CB8AC3E}">
        <p14:creationId xmlns:p14="http://schemas.microsoft.com/office/powerpoint/2010/main" val="16042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0" name="Content Placeholder 1"/>
          <p:cNvSpPr>
            <a:spLocks noGrp="1"/>
          </p:cNvSpPr>
          <p:nvPr>
            <p:ph idx="1"/>
          </p:nvPr>
        </p:nvSpPr>
        <p:spPr>
          <a:xfrm>
            <a:off x="0" y="1351603"/>
            <a:ext cx="8711648" cy="5543304"/>
          </a:xfrm>
        </p:spPr>
        <p:txBody>
          <a:bodyPr>
            <a:noAutofit/>
          </a:bodyPr>
          <a:lstStyle/>
          <a:p>
            <a:pPr>
              <a:spcAft>
                <a:spcPts val="450"/>
              </a:spcAft>
            </a:pPr>
            <a:r>
              <a:rPr lang="fr-FR" sz="2200" b="1" dirty="0"/>
              <a:t>La malnutrition est </a:t>
            </a:r>
            <a:r>
              <a:rPr lang="fr-FR" sz="2200" b="1" dirty="0">
                <a:solidFill>
                  <a:schemeClr val="accent4"/>
                </a:solidFill>
              </a:rPr>
              <a:t>un phénomène multi-causal et déclenché par l’interaction de plusieurs facteurs</a:t>
            </a:r>
            <a:r>
              <a:rPr lang="fr-FR" sz="2200" b="1" dirty="0"/>
              <a:t>, qui agissent à des différents </a:t>
            </a:r>
            <a:r>
              <a:rPr lang="fr-FR" sz="2200" b="1" dirty="0" smtClean="0"/>
              <a:t>niveaux : </a:t>
            </a:r>
            <a:r>
              <a:rPr lang="fr-FR" sz="2200" b="1" dirty="0"/>
              <a:t>individuel, sur l’entourage proche (famille et communauté) et </a:t>
            </a:r>
            <a:r>
              <a:rPr lang="fr-FR" sz="2200" b="1" dirty="0" smtClean="0"/>
              <a:t>sur la société en général</a:t>
            </a:r>
            <a:endParaRPr lang="fr-FR" sz="2200" b="1" dirty="0"/>
          </a:p>
          <a:p>
            <a:pPr>
              <a:spcAft>
                <a:spcPts val="450"/>
              </a:spcAft>
            </a:pPr>
            <a:r>
              <a:rPr lang="fr-FR" sz="2200" b="1" dirty="0">
                <a:solidFill>
                  <a:schemeClr val="accent6">
                    <a:lumMod val="50000"/>
                  </a:schemeClr>
                </a:solidFill>
              </a:rPr>
              <a:t>Le cadre conceptuel</a:t>
            </a:r>
            <a:r>
              <a:rPr lang="fr-FR" sz="2200" b="1" dirty="0"/>
              <a:t> adapté de l’UNICEF </a:t>
            </a:r>
            <a:r>
              <a:rPr lang="fr-FR" sz="2200" b="1" dirty="0">
                <a:solidFill>
                  <a:schemeClr val="accent6">
                    <a:lumMod val="50000"/>
                  </a:schemeClr>
                </a:solidFill>
              </a:rPr>
              <a:t>permet d’établir des liens entre les différents facteurs causaux de malnutrition</a:t>
            </a:r>
            <a:r>
              <a:rPr lang="fr-FR" sz="2200" b="1" dirty="0"/>
              <a:t>, même si </a:t>
            </a:r>
            <a:r>
              <a:rPr lang="fr-FR" sz="2200" b="1" dirty="0" smtClean="0"/>
              <a:t>il présente lui-même </a:t>
            </a:r>
            <a:r>
              <a:rPr lang="fr-FR" sz="2200" b="1" dirty="0" smtClean="0"/>
              <a:t>des </a:t>
            </a:r>
            <a:r>
              <a:rPr lang="fr-FR" sz="2200" b="1" dirty="0"/>
              <a:t>limites</a:t>
            </a:r>
          </a:p>
          <a:p>
            <a:pPr>
              <a:spcAft>
                <a:spcPts val="450"/>
              </a:spcAft>
            </a:pPr>
            <a:r>
              <a:rPr lang="fr-FR" sz="2200" b="1" dirty="0">
                <a:solidFill>
                  <a:schemeClr val="accent3">
                    <a:lumMod val="50000"/>
                  </a:schemeClr>
                </a:solidFill>
              </a:rPr>
              <a:t>Les conséquences de la malnutrition </a:t>
            </a:r>
            <a:r>
              <a:rPr lang="fr-FR" sz="2200" b="1" dirty="0"/>
              <a:t>s’observent au niveau individuel </a:t>
            </a:r>
            <a:r>
              <a:rPr lang="fr-FR" sz="2200" b="1" dirty="0" smtClean="0"/>
              <a:t>et </a:t>
            </a:r>
            <a:r>
              <a:rPr lang="fr-FR" sz="2200" b="1" dirty="0"/>
              <a:t>de la communauté / société</a:t>
            </a:r>
            <a:r>
              <a:rPr lang="fr-FR" sz="2200" b="1" dirty="0" smtClean="0"/>
              <a:t>.</a:t>
            </a:r>
          </a:p>
          <a:p>
            <a:pPr>
              <a:spcAft>
                <a:spcPts val="450"/>
              </a:spcAft>
            </a:pPr>
            <a:r>
              <a:rPr lang="fr-FR" sz="2200" b="1" dirty="0">
                <a:solidFill>
                  <a:schemeClr val="accent4">
                    <a:lumMod val="75000"/>
                  </a:schemeClr>
                </a:solidFill>
              </a:rPr>
              <a:t>Une bonne nutrition offre donc des avantages considérables</a:t>
            </a:r>
            <a:r>
              <a:rPr lang="fr-FR" sz="2200" b="1" dirty="0"/>
              <a:t>. Faire en sorte que chacun puisse bénéficier en pratique de son droit à une bonne nutrition est une question qui relève du droit international</a:t>
            </a:r>
            <a:r>
              <a:rPr lang="fr-FR" sz="2200" b="1" dirty="0" smtClean="0"/>
              <a:t>.</a:t>
            </a:r>
            <a:endParaRPr lang="en-GB" sz="2200" b="1" dirty="0"/>
          </a:p>
        </p:txBody>
      </p:sp>
    </p:spTree>
    <p:extLst>
      <p:ext uri="{BB962C8B-B14F-4D97-AF65-F5344CB8AC3E}">
        <p14:creationId xmlns:p14="http://schemas.microsoft.com/office/powerpoint/2010/main" val="15788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2">
            <a:extLst>
              <a:ext uri="{FF2B5EF4-FFF2-40B4-BE49-F238E27FC236}">
                <a16:creationId xmlns="" xmlns:a16="http://schemas.microsoft.com/office/drawing/2014/main" id="{90782D16-951F-410C-A02A-6632C86469E3}"/>
              </a:ext>
            </a:extLst>
          </p:cNvPr>
          <p:cNvSpPr>
            <a:spLocks/>
          </p:cNvSpPr>
          <p:nvPr/>
        </p:nvSpPr>
        <p:spPr bwMode="auto">
          <a:xfrm>
            <a:off x="179512" y="1556791"/>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chemeClr val="accent1">
                    <a:lumMod val="50000"/>
                  </a:schemeClr>
                </a:solidFill>
                <a:effectLst>
                  <a:outerShdw blurRad="38100" dist="19050" dir="2700000" algn="tl" rotWithShape="0">
                    <a:schemeClr val="dk1">
                      <a:alpha val="40000"/>
                    </a:schemeClr>
                  </a:outerShdw>
                </a:effectLst>
                <a:latin typeface="Calibri" pitchFamily="34" charset="0"/>
              </a:rPr>
              <a:t>Wa fonda goy </a:t>
            </a:r>
            <a:r>
              <a:rPr lang="fr-CA" sz="4000" b="1" dirty="0" err="1">
                <a:ln w="0"/>
                <a:solidFill>
                  <a:schemeClr val="accent1">
                    <a:lumMod val="50000"/>
                  </a:schemeClr>
                </a:solidFill>
                <a:effectLst>
                  <a:outerShdw blurRad="38100" dist="19050" dir="2700000" algn="tl" rotWithShape="0">
                    <a:schemeClr val="dk1">
                      <a:alpha val="40000"/>
                    </a:schemeClr>
                  </a:outerShdw>
                </a:effectLst>
                <a:latin typeface="Calibri" pitchFamily="34" charset="0"/>
              </a:rPr>
              <a:t>aran</a:t>
            </a:r>
            <a:r>
              <a:rPr lang="fr-CA" sz="4000" b="1" dirty="0">
                <a:ln w="0"/>
                <a:solidFill>
                  <a:schemeClr val="accent1">
                    <a:lumMod val="50000"/>
                  </a:schemeClr>
                </a:solidFill>
                <a:effectLst>
                  <a:outerShdw blurRad="38100" dist="19050" dir="2700000" algn="tl" rotWithShape="0">
                    <a:schemeClr val="dk1">
                      <a:alpha val="40000"/>
                    </a:schemeClr>
                  </a:outerShdw>
                </a:effectLst>
                <a:latin typeface="Calibri" pitchFamily="34" charset="0"/>
              </a:rPr>
              <a:t> </a:t>
            </a:r>
            <a:r>
              <a:rPr lang="fr-CA" sz="4000" b="1" dirty="0" err="1">
                <a:ln w="0"/>
                <a:solidFill>
                  <a:schemeClr val="accent1">
                    <a:lumMod val="50000"/>
                  </a:schemeClr>
                </a:solidFill>
                <a:effectLst>
                  <a:outerShdw blurRad="38100" dist="19050" dir="2700000" algn="tl" rotWithShape="0">
                    <a:schemeClr val="dk1">
                      <a:alpha val="40000"/>
                    </a:schemeClr>
                  </a:outerShdw>
                </a:effectLst>
                <a:latin typeface="Calibri" pitchFamily="34" charset="0"/>
              </a:rPr>
              <a:t>kam</a:t>
            </a:r>
            <a:r>
              <a:rPr lang="fr-CA" sz="4000" b="1" dirty="0">
                <a:ln w="0"/>
                <a:solidFill>
                  <a:schemeClr val="accent1">
                    <a:lumMod val="50000"/>
                  </a:schemeClr>
                </a:solidFill>
                <a:effectLst>
                  <a:outerShdw blurRad="38100" dist="19050" dir="2700000" algn="tl" rotWithShape="0">
                    <a:schemeClr val="dk1">
                      <a:alpha val="40000"/>
                    </a:schemeClr>
                  </a:outerShdw>
                </a:effectLst>
                <a:latin typeface="Calibri" pitchFamily="34" charset="0"/>
              </a:rPr>
              <a:t> ka </a:t>
            </a:r>
            <a:r>
              <a:rPr lang="fr-CA" sz="4000" b="1" dirty="0" err="1">
                <a:ln w="0"/>
                <a:solidFill>
                  <a:schemeClr val="accent1">
                    <a:lumMod val="50000"/>
                  </a:schemeClr>
                </a:solidFill>
                <a:effectLst>
                  <a:outerShdw blurRad="38100" dist="19050" dir="2700000" algn="tl" rotWithShape="0">
                    <a:schemeClr val="dk1">
                      <a:alpha val="40000"/>
                    </a:schemeClr>
                  </a:outerShdw>
                </a:effectLst>
                <a:latin typeface="Calibri" pitchFamily="34" charset="0"/>
              </a:rPr>
              <a:t>ga</a:t>
            </a:r>
            <a:r>
              <a:rPr lang="fr-CA" sz="4000" b="1" dirty="0">
                <a:ln w="0"/>
                <a:solidFill>
                  <a:schemeClr val="accent1">
                    <a:lumMod val="50000"/>
                  </a:schemeClr>
                </a:solidFill>
                <a:effectLst>
                  <a:outerShdw blurRad="38100" dist="19050" dir="2700000" algn="tl" rotWithShape="0">
                    <a:schemeClr val="dk1">
                      <a:alpha val="40000"/>
                    </a:schemeClr>
                  </a:outerShdw>
                </a:effectLst>
                <a:latin typeface="Calibri" pitchFamily="34" charset="0"/>
              </a:rPr>
              <a:t> aï </a:t>
            </a:r>
            <a:r>
              <a:rPr lang="fr-CA" sz="4000" b="1" dirty="0" err="1">
                <a:ln w="0"/>
                <a:solidFill>
                  <a:schemeClr val="accent1">
                    <a:lumMod val="50000"/>
                  </a:schemeClr>
                </a:solidFill>
                <a:effectLst>
                  <a:outerShdw blurRad="38100" dist="19050" dir="2700000" algn="tl" rotWithShape="0">
                    <a:schemeClr val="dk1">
                      <a:alpha val="40000"/>
                    </a:schemeClr>
                  </a:outerShdw>
                </a:effectLst>
                <a:latin typeface="Calibri" pitchFamily="34" charset="0"/>
              </a:rPr>
              <a:t>hangane</a:t>
            </a:r>
            <a:endParaRPr lang="fr-CA" sz="4000" b="1" dirty="0">
              <a:ln w="0"/>
              <a:solidFill>
                <a:schemeClr val="accent1">
                  <a:lumMod val="50000"/>
                </a:schemeClr>
              </a:solidFill>
              <a:effectLst>
                <a:outerShdw blurRad="38100" dist="19050" dir="2700000" algn="tl" rotWithShape="0">
                  <a:schemeClr val="dk1">
                    <a:alpha val="40000"/>
                  </a:schemeClr>
                </a:outerShdw>
              </a:effectLst>
              <a:latin typeface="Calibri" pitchFamily="34" charset="0"/>
            </a:endParaRPr>
          </a:p>
        </p:txBody>
      </p:sp>
      <p:sp>
        <p:nvSpPr>
          <p:cNvPr id="12" name="Forme 2">
            <a:extLst>
              <a:ext uri="{FF2B5EF4-FFF2-40B4-BE49-F238E27FC236}">
                <a16:creationId xmlns="" xmlns:a16="http://schemas.microsoft.com/office/drawing/2014/main" id="{2C45361A-595A-42DA-969E-9D5AB3B48A59}"/>
              </a:ext>
            </a:extLst>
          </p:cNvPr>
          <p:cNvSpPr>
            <a:spLocks/>
          </p:cNvSpPr>
          <p:nvPr/>
        </p:nvSpPr>
        <p:spPr bwMode="auto">
          <a:xfrm>
            <a:off x="184583" y="2204863"/>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sv-SE" sz="4000" b="1" dirty="0">
                <a:ln w="0"/>
                <a:solidFill>
                  <a:schemeClr val="accent6">
                    <a:lumMod val="75000"/>
                  </a:schemeClr>
                </a:solidFill>
                <a:effectLst>
                  <a:outerShdw blurRad="38100" dist="19050" dir="2700000" algn="tl" rotWithShape="0">
                    <a:schemeClr val="dk1">
                      <a:alpha val="40000"/>
                    </a:schemeClr>
                  </a:outerShdw>
                </a:effectLst>
                <a:latin typeface="Calibri" pitchFamily="34" charset="0"/>
              </a:rPr>
              <a:t>Na gode da kou ka bani hankalin kou</a:t>
            </a:r>
            <a:endParaRPr lang="fr-CA" sz="4000" b="1" dirty="0">
              <a:ln w="0"/>
              <a:solidFill>
                <a:schemeClr val="accent6">
                  <a:lumMod val="75000"/>
                </a:schemeClr>
              </a:solidFill>
              <a:effectLst>
                <a:outerShdw blurRad="38100" dist="19050" dir="2700000" algn="tl" rotWithShape="0">
                  <a:schemeClr val="dk1">
                    <a:alpha val="40000"/>
                  </a:schemeClr>
                </a:outerShdw>
              </a:effectLst>
              <a:latin typeface="Calibri" pitchFamily="34" charset="0"/>
            </a:endParaRPr>
          </a:p>
        </p:txBody>
      </p:sp>
      <p:sp>
        <p:nvSpPr>
          <p:cNvPr id="13" name="Forme 2">
            <a:extLst>
              <a:ext uri="{FF2B5EF4-FFF2-40B4-BE49-F238E27FC236}">
                <a16:creationId xmlns="" xmlns:a16="http://schemas.microsoft.com/office/drawing/2014/main" id="{1B4F30C4-0278-4E91-930A-109066B3E455}"/>
              </a:ext>
            </a:extLst>
          </p:cNvPr>
          <p:cNvSpPr>
            <a:spLocks/>
          </p:cNvSpPr>
          <p:nvPr/>
        </p:nvSpPr>
        <p:spPr bwMode="auto">
          <a:xfrm>
            <a:off x="184822" y="2852935"/>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chemeClr val="accent4">
                    <a:lumMod val="75000"/>
                  </a:schemeClr>
                </a:solidFill>
                <a:effectLst>
                  <a:outerShdw blurRad="38100" dist="19050" dir="2700000" algn="tl" rotWithShape="0">
                    <a:schemeClr val="dk1">
                      <a:alpha val="40000"/>
                    </a:schemeClr>
                  </a:outerShdw>
                </a:effectLst>
                <a:latin typeface="Calibri" pitchFamily="34" charset="0"/>
              </a:rPr>
              <a:t>Merci de votre attention</a:t>
            </a:r>
          </a:p>
        </p:txBody>
      </p:sp>
      <p:grpSp>
        <p:nvGrpSpPr>
          <p:cNvPr id="14" name="Groupe 13"/>
          <p:cNvGrpSpPr/>
          <p:nvPr/>
        </p:nvGrpSpPr>
        <p:grpSpPr>
          <a:xfrm>
            <a:off x="6983413" y="0"/>
            <a:ext cx="2160587" cy="720725"/>
            <a:chOff x="6983413" y="0"/>
            <a:chExt cx="2190482" cy="720725"/>
          </a:xfrm>
        </p:grpSpPr>
        <p:grpSp>
          <p:nvGrpSpPr>
            <p:cNvPr id="15" name="Group 4"/>
            <p:cNvGrpSpPr>
              <a:grpSpLocks noChangeAspect="1"/>
            </p:cNvGrpSpPr>
            <p:nvPr/>
          </p:nvGrpSpPr>
          <p:grpSpPr bwMode="auto">
            <a:xfrm>
              <a:off x="6983413" y="0"/>
              <a:ext cx="2160587" cy="720725"/>
              <a:chOff x="4399" y="0"/>
              <a:chExt cx="1361" cy="454"/>
            </a:xfrm>
          </p:grpSpPr>
          <p:sp>
            <p:nvSpPr>
              <p:cNvPr id="17"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b="1"/>
              </a:p>
            </p:txBody>
          </p:sp>
          <p:pic>
            <p:nvPicPr>
              <p:cNvPr id="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312" y="4076936"/>
            <a:ext cx="4277176" cy="2016224"/>
          </a:xfrm>
          <a:prstGeom prst="rect">
            <a:avLst/>
          </a:prstGeom>
        </p:spPr>
      </p:pic>
    </p:spTree>
    <p:extLst>
      <p:ext uri="{BB962C8B-B14F-4D97-AF65-F5344CB8AC3E}">
        <p14:creationId xmlns:p14="http://schemas.microsoft.com/office/powerpoint/2010/main" val="2044474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Plan de présentation de la session</a:t>
            </a:r>
          </a:p>
        </p:txBody>
      </p:sp>
      <p:sp>
        <p:nvSpPr>
          <p:cNvPr id="2" name="Rectangle 1"/>
          <p:cNvSpPr/>
          <p:nvPr/>
        </p:nvSpPr>
        <p:spPr>
          <a:xfrm>
            <a:off x="495525" y="1909449"/>
            <a:ext cx="8123275" cy="3354765"/>
          </a:xfrm>
          <a:prstGeom prst="rect">
            <a:avLst/>
          </a:prstGeom>
        </p:spPr>
        <p:txBody>
          <a:bodyPr wrap="square">
            <a:spAutoFit/>
          </a:bodyPr>
          <a:lstStyle/>
          <a:p>
            <a:pPr marL="457200" indent="-457200">
              <a:lnSpc>
                <a:spcPct val="100000"/>
              </a:lnSpc>
              <a:spcBef>
                <a:spcPts val="600"/>
              </a:spcBef>
              <a:spcAft>
                <a:spcPts val="600"/>
              </a:spcAft>
              <a:buFont typeface="Arial" panose="020B0604020202020204" pitchFamily="34" charset="0"/>
              <a:buChar char="•"/>
            </a:pPr>
            <a:r>
              <a:rPr lang="fr-FR" sz="2800" dirty="0"/>
              <a:t>Concept de vulnérabilité </a:t>
            </a:r>
          </a:p>
          <a:p>
            <a:pPr marL="457200" indent="-457200">
              <a:lnSpc>
                <a:spcPct val="100000"/>
              </a:lnSpc>
              <a:spcBef>
                <a:spcPts val="600"/>
              </a:spcBef>
              <a:spcAft>
                <a:spcPts val="600"/>
              </a:spcAft>
              <a:buFont typeface="Arial" panose="020B0604020202020204" pitchFamily="34" charset="0"/>
              <a:buChar char="•"/>
            </a:pPr>
            <a:r>
              <a:rPr lang="fr-FR" sz="2800" dirty="0" smtClean="0">
                <a:solidFill>
                  <a:schemeClr val="accent1">
                    <a:lumMod val="50000"/>
                  </a:schemeClr>
                </a:solidFill>
              </a:rPr>
              <a:t>Modèle conceptuel </a:t>
            </a:r>
            <a:r>
              <a:rPr lang="fr-FR" sz="2800" dirty="0">
                <a:solidFill>
                  <a:schemeClr val="accent1">
                    <a:lumMod val="50000"/>
                  </a:schemeClr>
                </a:solidFill>
              </a:rPr>
              <a:t>adapté (UNICEF 1999) de la malnutrition et le concept de vulnérabilité </a:t>
            </a:r>
          </a:p>
          <a:p>
            <a:pPr marL="457200" lvl="0" indent="-457200">
              <a:lnSpc>
                <a:spcPct val="100000"/>
              </a:lnSpc>
              <a:spcBef>
                <a:spcPts val="600"/>
              </a:spcBef>
              <a:spcAft>
                <a:spcPts val="600"/>
              </a:spcAft>
              <a:buFont typeface="Arial" panose="020B0604020202020204" pitchFamily="34" charset="0"/>
              <a:buChar char="•"/>
            </a:pPr>
            <a:r>
              <a:rPr lang="fr-FR" sz="2800" dirty="0" smtClean="0">
                <a:solidFill>
                  <a:schemeClr val="accent1">
                    <a:lumMod val="75000"/>
                  </a:schemeClr>
                </a:solidFill>
              </a:rPr>
              <a:t>Causes </a:t>
            </a:r>
            <a:r>
              <a:rPr lang="fr-FR" sz="2800" dirty="0">
                <a:solidFill>
                  <a:schemeClr val="accent1">
                    <a:lumMod val="75000"/>
                  </a:schemeClr>
                </a:solidFill>
              </a:rPr>
              <a:t>et facteurs déterminants de la malnutrition et leur interconnexion</a:t>
            </a:r>
          </a:p>
          <a:p>
            <a:pPr marL="457200" lvl="0" indent="-457200">
              <a:lnSpc>
                <a:spcPct val="150000"/>
              </a:lnSpc>
              <a:spcBef>
                <a:spcPts val="600"/>
              </a:spcBef>
              <a:spcAft>
                <a:spcPts val="600"/>
              </a:spcAft>
              <a:buFont typeface="Arial" panose="020B0604020202020204" pitchFamily="34" charset="0"/>
              <a:buChar char="•"/>
            </a:pPr>
            <a:r>
              <a:rPr lang="fr-FR" sz="2800" dirty="0" smtClean="0">
                <a:solidFill>
                  <a:schemeClr val="accent6">
                    <a:lumMod val="50000"/>
                  </a:schemeClr>
                </a:solidFill>
              </a:rPr>
              <a:t>Conséquences </a:t>
            </a:r>
            <a:r>
              <a:rPr lang="fr-FR" sz="2800" dirty="0">
                <a:solidFill>
                  <a:schemeClr val="accent6">
                    <a:lumMod val="50000"/>
                  </a:schemeClr>
                </a:solidFill>
              </a:rPr>
              <a:t>de la malnutrition</a:t>
            </a:r>
            <a:endParaRPr lang="fr-FR" sz="2800" dirty="0">
              <a:solidFill>
                <a:schemeClr val="accent6">
                  <a:lumMod val="50000"/>
                </a:schemeClr>
              </a:solidFill>
            </a:endParaRPr>
          </a:p>
        </p:txBody>
      </p:sp>
    </p:spTree>
    <p:extLst>
      <p:ext uri="{BB962C8B-B14F-4D97-AF65-F5344CB8AC3E}">
        <p14:creationId xmlns:p14="http://schemas.microsoft.com/office/powerpoint/2010/main" val="180265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Vulnérabilité</a:t>
            </a:r>
            <a:endParaRPr lang="fr-FR" sz="2800" b="1" cap="small" dirty="0">
              <a:solidFill>
                <a:srgbClr val="FFFFFF"/>
              </a:solidFill>
            </a:endParaRPr>
          </a:p>
        </p:txBody>
      </p:sp>
      <p:sp>
        <p:nvSpPr>
          <p:cNvPr id="3" name="Rectangle 2"/>
          <p:cNvSpPr/>
          <p:nvPr/>
        </p:nvSpPr>
        <p:spPr>
          <a:xfrm>
            <a:off x="315746" y="1550535"/>
            <a:ext cx="7208210" cy="1938992"/>
          </a:xfrm>
          <a:prstGeom prst="rect">
            <a:avLst/>
          </a:prstGeom>
        </p:spPr>
        <p:txBody>
          <a:bodyPr wrap="square">
            <a:spAutoFit/>
          </a:bodyPr>
          <a:lstStyle/>
          <a:p>
            <a:r>
              <a:rPr lang="fr-FR" sz="4000" dirty="0"/>
              <a:t>Vulnérabilité : qui est plus susceptibles de devenir </a:t>
            </a:r>
            <a:r>
              <a:rPr lang="fr-FR" sz="4000" dirty="0" smtClean="0"/>
              <a:t>malnutri ? </a:t>
            </a:r>
            <a:endParaRPr lang="fr-FR" sz="4000"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2784" y="3321344"/>
            <a:ext cx="4763386" cy="2679405"/>
          </a:xfrm>
          <a:prstGeom prst="rect">
            <a:avLst/>
          </a:prstGeom>
        </p:spPr>
      </p:pic>
    </p:spTree>
    <p:extLst>
      <p:ext uri="{BB962C8B-B14F-4D97-AF65-F5344CB8AC3E}">
        <p14:creationId xmlns:p14="http://schemas.microsoft.com/office/powerpoint/2010/main" val="31624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5</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Vulnérabilité</a:t>
            </a:r>
            <a:endParaRPr lang="fr-FR" sz="2800" b="1" cap="small" dirty="0">
              <a:solidFill>
                <a:srgbClr val="FFFFFF"/>
              </a:solidFill>
            </a:endParaRPr>
          </a:p>
        </p:txBody>
      </p:sp>
      <p:sp>
        <p:nvSpPr>
          <p:cNvPr id="2" name="Rectangle 1"/>
          <p:cNvSpPr/>
          <p:nvPr/>
        </p:nvSpPr>
        <p:spPr>
          <a:xfrm>
            <a:off x="2530549" y="1018689"/>
            <a:ext cx="6309186" cy="954107"/>
          </a:xfrm>
          <a:prstGeom prst="rect">
            <a:avLst/>
          </a:prstGeom>
        </p:spPr>
        <p:txBody>
          <a:bodyPr wrap="square">
            <a:spAutoFit/>
          </a:bodyPr>
          <a:lstStyle/>
          <a:p>
            <a:pPr>
              <a:defRPr/>
            </a:pPr>
            <a:r>
              <a:rPr lang="fr-FR" sz="2800" dirty="0"/>
              <a:t>La vulnérabilité physiologique, géographique ou politique</a:t>
            </a:r>
            <a:endParaRPr lang="fr-FR" sz="2800" dirty="0"/>
          </a:p>
        </p:txBody>
      </p:sp>
      <p:sp>
        <p:nvSpPr>
          <p:cNvPr id="3" name="Rectangle 2"/>
          <p:cNvSpPr/>
          <p:nvPr/>
        </p:nvSpPr>
        <p:spPr>
          <a:xfrm>
            <a:off x="219079" y="1995662"/>
            <a:ext cx="8790777" cy="4154984"/>
          </a:xfrm>
          <a:prstGeom prst="rect">
            <a:avLst/>
          </a:prstGeom>
        </p:spPr>
        <p:txBody>
          <a:bodyPr wrap="square">
            <a:spAutoFit/>
          </a:bodyPr>
          <a:lstStyle/>
          <a:p>
            <a:pPr>
              <a:defRPr/>
            </a:pPr>
            <a:r>
              <a:rPr lang="fr-FR" sz="2200" b="1" dirty="0"/>
              <a:t>Situations </a:t>
            </a:r>
            <a:r>
              <a:rPr lang="fr-FR" sz="2200" b="1" dirty="0" smtClean="0"/>
              <a:t>spécifiques :</a:t>
            </a:r>
            <a:endParaRPr lang="fr-FR" sz="2200" b="1" dirty="0"/>
          </a:p>
          <a:p>
            <a:pPr marL="342900" indent="-342900">
              <a:buFont typeface="Arial" panose="020B0604020202020204" pitchFamily="34" charset="0"/>
              <a:buChar char="•"/>
              <a:defRPr/>
            </a:pPr>
            <a:r>
              <a:rPr lang="fr-FR" sz="2200" b="1" dirty="0">
                <a:solidFill>
                  <a:schemeClr val="accent1">
                    <a:lumMod val="50000"/>
                  </a:schemeClr>
                </a:solidFill>
              </a:rPr>
              <a:t>La précarité de la situation sanitaire et nutritionnelle</a:t>
            </a:r>
          </a:p>
          <a:p>
            <a:pPr marL="342900" indent="-342900">
              <a:buFont typeface="Arial" panose="020B0604020202020204" pitchFamily="34" charset="0"/>
              <a:buChar char="•"/>
              <a:defRPr/>
            </a:pPr>
            <a:r>
              <a:rPr lang="fr-FR" sz="2200" b="1" dirty="0">
                <a:solidFill>
                  <a:schemeClr val="accent3">
                    <a:lumMod val="50000"/>
                  </a:schemeClr>
                </a:solidFill>
              </a:rPr>
              <a:t>Les crises aiguës, les chocs ou les conflits ou les crises globales liées au changement climatique, économiques ou les pandémies </a:t>
            </a:r>
          </a:p>
          <a:p>
            <a:pPr marL="342900" indent="-342900">
              <a:buFont typeface="Arial" panose="020B0604020202020204" pitchFamily="34" charset="0"/>
              <a:buChar char="•"/>
              <a:defRPr/>
            </a:pPr>
            <a:r>
              <a:rPr lang="fr-FR" sz="2200" b="1" dirty="0">
                <a:solidFill>
                  <a:schemeClr val="accent6">
                    <a:lumMod val="50000"/>
                  </a:schemeClr>
                </a:solidFill>
              </a:rPr>
              <a:t>La pauvreté et la surpopulation urbaine, la précarité des infrastructures sanitaires, le manque d‘accès à l’eau potable, l'exposition à la pollution urbaine et à des matières dangereuses, le manque de terres, et les pénuries alimentaires fréquentes</a:t>
            </a:r>
          </a:p>
          <a:p>
            <a:pPr marL="342900" indent="-342900">
              <a:buFont typeface="Arial" panose="020B0604020202020204" pitchFamily="34" charset="0"/>
              <a:buChar char="•"/>
              <a:defRPr/>
            </a:pPr>
            <a:r>
              <a:rPr lang="fr-FR" sz="2200" b="1" dirty="0">
                <a:solidFill>
                  <a:schemeClr val="accent5">
                    <a:lumMod val="75000"/>
                  </a:schemeClr>
                </a:solidFill>
              </a:rPr>
              <a:t>La forte prévalence de maladies chr</a:t>
            </a:r>
            <a:r>
              <a:rPr lang="fr-FR" sz="2200" dirty="0">
                <a:solidFill>
                  <a:schemeClr val="accent5">
                    <a:lumMod val="75000"/>
                  </a:schemeClr>
                </a:solidFill>
              </a:rPr>
              <a:t>oniques comme le VIH-SIDA ou le </a:t>
            </a:r>
            <a:r>
              <a:rPr lang="fr-FR" sz="2200" dirty="0" smtClean="0">
                <a:solidFill>
                  <a:schemeClr val="accent5">
                    <a:lumMod val="75000"/>
                  </a:schemeClr>
                </a:solidFill>
              </a:rPr>
              <a:t>TBC</a:t>
            </a:r>
            <a:endParaRPr lang="fr-FR" sz="2200" dirty="0">
              <a:solidFill>
                <a:schemeClr val="accent5">
                  <a:lumMod val="75000"/>
                </a:schemeClr>
              </a:solidFill>
            </a:endParaRPr>
          </a:p>
        </p:txBody>
      </p:sp>
      <p:sp>
        <p:nvSpPr>
          <p:cNvPr id="6" name="Flèche droite 5"/>
          <p:cNvSpPr/>
          <p:nvPr/>
        </p:nvSpPr>
        <p:spPr>
          <a:xfrm>
            <a:off x="744279" y="1360967"/>
            <a:ext cx="1451457" cy="382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7658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6</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p>
        </p:txBody>
      </p:sp>
      <p:sp>
        <p:nvSpPr>
          <p:cNvPr id="10" name="Content Placeholder 2"/>
          <p:cNvSpPr>
            <a:spLocks noGrp="1"/>
          </p:cNvSpPr>
          <p:nvPr>
            <p:ph idx="1"/>
          </p:nvPr>
        </p:nvSpPr>
        <p:spPr>
          <a:xfrm>
            <a:off x="177800" y="3016614"/>
            <a:ext cx="8832056" cy="3223742"/>
          </a:xfrm>
        </p:spPr>
        <p:txBody>
          <a:bodyPr>
            <a:noAutofit/>
          </a:bodyPr>
          <a:lstStyle/>
          <a:p>
            <a:r>
              <a:rPr lang="fr-FR" sz="2400" b="1" dirty="0" smtClean="0">
                <a:solidFill>
                  <a:schemeClr val="accent6">
                    <a:lumMod val="50000"/>
                  </a:schemeClr>
                </a:solidFill>
              </a:rPr>
              <a:t>Chaque </a:t>
            </a:r>
            <a:r>
              <a:rPr lang="fr-FR" sz="2400" b="1" dirty="0">
                <a:solidFill>
                  <a:schemeClr val="accent6">
                    <a:lumMod val="50000"/>
                  </a:schemeClr>
                </a:solidFill>
              </a:rPr>
              <a:t>groupe </a:t>
            </a:r>
            <a:r>
              <a:rPr lang="fr-FR" sz="2400" b="1" dirty="0" smtClean="0">
                <a:solidFill>
                  <a:schemeClr val="accent6">
                    <a:lumMod val="50000"/>
                  </a:schemeClr>
                </a:solidFill>
              </a:rPr>
              <a:t>doit choisir 2 </a:t>
            </a:r>
            <a:r>
              <a:rPr lang="fr-FR" sz="2400" b="1" dirty="0">
                <a:solidFill>
                  <a:schemeClr val="accent6">
                    <a:lumMod val="50000"/>
                  </a:schemeClr>
                </a:solidFill>
              </a:rPr>
              <a:t>ou 3 </a:t>
            </a:r>
            <a:r>
              <a:rPr lang="fr-FR" sz="2400" b="1" dirty="0" smtClean="0">
                <a:solidFill>
                  <a:schemeClr val="accent6">
                    <a:lumMod val="50000"/>
                  </a:schemeClr>
                </a:solidFill>
              </a:rPr>
              <a:t>diapos et discuter de </a:t>
            </a:r>
            <a:r>
              <a:rPr lang="fr-FR" sz="2400" b="1" dirty="0">
                <a:solidFill>
                  <a:schemeClr val="accent6">
                    <a:lumMod val="50000"/>
                  </a:schemeClr>
                </a:solidFill>
              </a:rPr>
              <a:t>la situation </a:t>
            </a:r>
            <a:r>
              <a:rPr lang="fr-FR" sz="2400" b="1" dirty="0" smtClean="0">
                <a:solidFill>
                  <a:schemeClr val="accent6">
                    <a:lumMod val="50000"/>
                  </a:schemeClr>
                </a:solidFill>
              </a:rPr>
              <a:t>observée. </a:t>
            </a:r>
          </a:p>
          <a:p>
            <a:r>
              <a:rPr lang="fr-FR" sz="2400" b="1" dirty="0" smtClean="0">
                <a:solidFill>
                  <a:schemeClr val="accent1">
                    <a:lumMod val="50000"/>
                  </a:schemeClr>
                </a:solidFill>
              </a:rPr>
              <a:t>Transcrire vos réponses </a:t>
            </a:r>
            <a:r>
              <a:rPr lang="fr-FR" sz="2400" b="1" dirty="0" smtClean="0">
                <a:solidFill>
                  <a:schemeClr val="accent1">
                    <a:lumMod val="50000"/>
                  </a:schemeClr>
                </a:solidFill>
              </a:rPr>
              <a:t>sur </a:t>
            </a:r>
            <a:r>
              <a:rPr lang="fr-FR" sz="2400" b="1" dirty="0">
                <a:solidFill>
                  <a:schemeClr val="accent1">
                    <a:lumMod val="50000"/>
                  </a:schemeClr>
                </a:solidFill>
              </a:rPr>
              <a:t>différentes cartes </a:t>
            </a:r>
            <a:r>
              <a:rPr lang="fr-FR" sz="2400" b="1" dirty="0" smtClean="0">
                <a:solidFill>
                  <a:schemeClr val="accent1">
                    <a:lumMod val="50000"/>
                  </a:schemeClr>
                </a:solidFill>
              </a:rPr>
              <a:t>dont </a:t>
            </a:r>
            <a:r>
              <a:rPr lang="fr-FR" sz="2400" b="1" dirty="0">
                <a:solidFill>
                  <a:schemeClr val="accent1">
                    <a:lumMod val="50000"/>
                  </a:schemeClr>
                </a:solidFill>
              </a:rPr>
              <a:t>l’enchainement </a:t>
            </a:r>
            <a:r>
              <a:rPr lang="fr-FR" sz="2400" b="1" dirty="0" smtClean="0">
                <a:solidFill>
                  <a:schemeClr val="accent1">
                    <a:lumMod val="50000"/>
                  </a:schemeClr>
                </a:solidFill>
              </a:rPr>
              <a:t>définis des segments de l’arbre des causes de </a:t>
            </a:r>
            <a:r>
              <a:rPr lang="fr-FR" sz="2400" b="1" dirty="0">
                <a:solidFill>
                  <a:schemeClr val="accent1">
                    <a:lumMod val="50000"/>
                  </a:schemeClr>
                </a:solidFill>
              </a:rPr>
              <a:t>la </a:t>
            </a:r>
            <a:r>
              <a:rPr lang="fr-FR" sz="2400" b="1" dirty="0" smtClean="0">
                <a:solidFill>
                  <a:schemeClr val="accent1">
                    <a:lumMod val="50000"/>
                  </a:schemeClr>
                </a:solidFill>
              </a:rPr>
              <a:t>malnutrition</a:t>
            </a:r>
            <a:endParaRPr lang="fr-FR" sz="2400" b="1" dirty="0">
              <a:solidFill>
                <a:schemeClr val="accent1">
                  <a:lumMod val="50000"/>
                </a:schemeClr>
              </a:solidFill>
            </a:endParaRPr>
          </a:p>
          <a:p>
            <a:r>
              <a:rPr lang="fr-FR" sz="2400" b="1" dirty="0" smtClean="0">
                <a:solidFill>
                  <a:schemeClr val="accent5">
                    <a:lumMod val="75000"/>
                  </a:schemeClr>
                </a:solidFill>
              </a:rPr>
              <a:t>Essayer </a:t>
            </a:r>
            <a:r>
              <a:rPr lang="fr-FR" sz="2400" b="1" dirty="0">
                <a:solidFill>
                  <a:schemeClr val="accent5">
                    <a:lumMod val="75000"/>
                  </a:schemeClr>
                </a:solidFill>
              </a:rPr>
              <a:t>d’identifier </a:t>
            </a:r>
            <a:r>
              <a:rPr lang="fr-FR" sz="2400" b="1" dirty="0" smtClean="0">
                <a:solidFill>
                  <a:schemeClr val="accent5">
                    <a:lumMod val="75000"/>
                  </a:schemeClr>
                </a:solidFill>
              </a:rPr>
              <a:t>et d’articuler </a:t>
            </a:r>
            <a:r>
              <a:rPr lang="fr-FR" sz="2400" b="1" dirty="0">
                <a:solidFill>
                  <a:schemeClr val="accent5">
                    <a:lumMod val="75000"/>
                  </a:schemeClr>
                </a:solidFill>
              </a:rPr>
              <a:t>les causes directes ou immédiates, sous-jacentes, ou fondamentales/structurelles.</a:t>
            </a:r>
          </a:p>
          <a:p>
            <a:pPr marL="0" indent="0">
              <a:buNone/>
            </a:pPr>
            <a:endParaRPr lang="fr-FR" sz="2400" b="1" dirty="0"/>
          </a:p>
        </p:txBody>
      </p:sp>
      <p:sp>
        <p:nvSpPr>
          <p:cNvPr id="2" name="Rectangle 1"/>
          <p:cNvSpPr/>
          <p:nvPr/>
        </p:nvSpPr>
        <p:spPr>
          <a:xfrm>
            <a:off x="1144839" y="2012385"/>
            <a:ext cx="7403738" cy="830997"/>
          </a:xfrm>
          <a:prstGeom prst="rect">
            <a:avLst/>
          </a:prstGeom>
        </p:spPr>
        <p:txBody>
          <a:bodyPr wrap="square">
            <a:spAutoFit/>
          </a:bodyPr>
          <a:lstStyle/>
          <a:p>
            <a:r>
              <a:rPr lang="fr-FR" sz="2400" i="1" dirty="0" smtClean="0"/>
              <a:t>Diapos sur des </a:t>
            </a:r>
            <a:r>
              <a:rPr lang="fr-FR" sz="2400" i="1" dirty="0"/>
              <a:t>situations qui </a:t>
            </a:r>
            <a:r>
              <a:rPr lang="fr-FR" sz="2400" i="1" dirty="0" smtClean="0"/>
              <a:t>présentent </a:t>
            </a:r>
            <a:r>
              <a:rPr lang="fr-FR" sz="2400" i="1" dirty="0"/>
              <a:t>des risques potentiels pour le statut nutritionnel des </a:t>
            </a:r>
            <a:r>
              <a:rPr lang="fr-FR" sz="2400" i="1" dirty="0" smtClean="0"/>
              <a:t>individus</a:t>
            </a:r>
            <a:endParaRPr lang="fr-FR" sz="2400" i="1" dirty="0"/>
          </a:p>
        </p:txBody>
      </p:sp>
      <p:sp>
        <p:nvSpPr>
          <p:cNvPr id="18" name="Rectangle 17"/>
          <p:cNvSpPr/>
          <p:nvPr/>
        </p:nvSpPr>
        <p:spPr>
          <a:xfrm>
            <a:off x="1144838" y="1515115"/>
            <a:ext cx="6602000" cy="461665"/>
          </a:xfrm>
          <a:prstGeom prst="rect">
            <a:avLst/>
          </a:prstGeom>
        </p:spPr>
        <p:txBody>
          <a:bodyPr wrap="none">
            <a:spAutoFit/>
          </a:bodyPr>
          <a:lstStyle/>
          <a:p>
            <a:r>
              <a:rPr lang="fr-FR" sz="2400" b="1" dirty="0"/>
              <a:t>Travail en </a:t>
            </a:r>
            <a:r>
              <a:rPr lang="fr-FR" sz="2400" b="1" dirty="0" smtClean="0"/>
              <a:t>groupe : </a:t>
            </a:r>
            <a:r>
              <a:rPr lang="fr-FR" sz="2400" b="1" dirty="0" smtClean="0"/>
              <a:t>causes de la malnutrition</a:t>
            </a:r>
            <a:endParaRPr lang="fr-FR" sz="2400" b="1" dirty="0"/>
          </a:p>
        </p:txBody>
      </p:sp>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86" y="1309390"/>
            <a:ext cx="903452" cy="899657"/>
          </a:xfrm>
          <a:prstGeom prst="rect">
            <a:avLst/>
          </a:prstGeom>
        </p:spPr>
      </p:pic>
    </p:spTree>
    <p:extLst>
      <p:ext uri="{BB962C8B-B14F-4D97-AF65-F5344CB8AC3E}">
        <p14:creationId xmlns:p14="http://schemas.microsoft.com/office/powerpoint/2010/main" val="11606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7</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5895293" y="5773370"/>
            <a:ext cx="2488182" cy="369332"/>
          </a:xfrm>
          <a:prstGeom prst="rect">
            <a:avLst/>
          </a:prstGeom>
          <a:noFill/>
        </p:spPr>
        <p:txBody>
          <a:bodyPr wrap="none" rtlCol="0">
            <a:spAutoFit/>
          </a:bodyPr>
          <a:lstStyle/>
          <a:p>
            <a:r>
              <a:rPr lang="fr-FR" dirty="0"/>
              <a:t>Sècheresse Niger 2015</a:t>
            </a:r>
          </a:p>
        </p:txBody>
      </p:sp>
      <p:pic>
        <p:nvPicPr>
          <p:cNvPr id="11" name="Picture 2"/>
          <p:cNvPicPr>
            <a:picLocks noChangeAspect="1"/>
          </p:cNvPicPr>
          <p:nvPr/>
        </p:nvPicPr>
        <p:blipFill rotWithShape="1">
          <a:blip r:embed="rId5"/>
          <a:srcRect l="18689" t="20428" r="18812" b="10682"/>
          <a:stretch/>
        </p:blipFill>
        <p:spPr>
          <a:xfrm>
            <a:off x="1061905" y="1200679"/>
            <a:ext cx="7398769" cy="4587237"/>
          </a:xfrm>
          <a:prstGeom prst="rect">
            <a:avLst/>
          </a:prstGeom>
        </p:spPr>
      </p:pic>
    </p:spTree>
    <p:extLst>
      <p:ext uri="{BB962C8B-B14F-4D97-AF65-F5344CB8AC3E}">
        <p14:creationId xmlns:p14="http://schemas.microsoft.com/office/powerpoint/2010/main" val="29957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8</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932963" y="5717549"/>
            <a:ext cx="7313220" cy="338554"/>
          </a:xfrm>
          <a:prstGeom prst="rect">
            <a:avLst/>
          </a:prstGeom>
          <a:noFill/>
        </p:spPr>
        <p:txBody>
          <a:bodyPr wrap="none" rtlCol="0">
            <a:spAutoFit/>
          </a:bodyPr>
          <a:lstStyle/>
          <a:p>
            <a:r>
              <a:rPr lang="fr-FR" sz="1600" dirty="0"/>
              <a:t>Une femme enceinte et son jeune enfant s’attelant aux travaux </a:t>
            </a:r>
            <a:r>
              <a:rPr lang="fr-FR" sz="1600" dirty="0"/>
              <a:t>de jardinage</a:t>
            </a:r>
            <a:endParaRPr lang="fr-FR" sz="1600" dirty="0"/>
          </a:p>
        </p:txBody>
      </p:sp>
      <p:pic>
        <p:nvPicPr>
          <p:cNvPr id="11" name="Picture 3"/>
          <p:cNvPicPr>
            <a:picLocks noChangeAspect="1"/>
          </p:cNvPicPr>
          <p:nvPr/>
        </p:nvPicPr>
        <p:blipFill rotWithShape="1">
          <a:blip r:embed="rId5"/>
          <a:srcRect l="8130" t="35848" r="47284" b="15855"/>
          <a:stretch/>
        </p:blipFill>
        <p:spPr>
          <a:xfrm>
            <a:off x="1044413" y="1366833"/>
            <a:ext cx="7090321" cy="4320267"/>
          </a:xfrm>
          <a:prstGeom prst="rect">
            <a:avLst/>
          </a:prstGeom>
        </p:spPr>
      </p:pic>
    </p:spTree>
    <p:extLst>
      <p:ext uri="{BB962C8B-B14F-4D97-AF65-F5344CB8AC3E}">
        <p14:creationId xmlns:p14="http://schemas.microsoft.com/office/powerpoint/2010/main" val="27685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9</a:t>
            </a:fld>
            <a:endParaRPr lang="fr-FR">
              <a:solidFill>
                <a:srgbClr val="FFFFFF"/>
              </a:solidFill>
            </a:endParaRPr>
          </a:p>
        </p:txBody>
      </p:sp>
      <p:sp>
        <p:nvSpPr>
          <p:cNvPr id="7" name="Espace réservé du numéro de diapositive 3">
            <a:extLst>
              <a:ext uri="{FF2B5EF4-FFF2-40B4-BE49-F238E27FC236}">
                <a16:creationId xmlns:a16="http://schemas.microsoft.com/office/drawing/2014/main" xmlns=""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causes de la malnutrition</a:t>
            </a:r>
            <a:endParaRPr lang="fr-FR" sz="2800" b="1" cap="small" dirty="0">
              <a:solidFill>
                <a:srgbClr val="FFFFFF"/>
              </a:solidFill>
            </a:endParaRPr>
          </a:p>
        </p:txBody>
      </p:sp>
      <p:sp>
        <p:nvSpPr>
          <p:cNvPr id="10" name="TextBox 4"/>
          <p:cNvSpPr txBox="1"/>
          <p:nvPr/>
        </p:nvSpPr>
        <p:spPr>
          <a:xfrm>
            <a:off x="4911975" y="5789070"/>
            <a:ext cx="3328155" cy="338554"/>
          </a:xfrm>
          <a:prstGeom prst="rect">
            <a:avLst/>
          </a:prstGeom>
          <a:noFill/>
        </p:spPr>
        <p:txBody>
          <a:bodyPr wrap="none" rtlCol="0">
            <a:spAutoFit/>
          </a:bodyPr>
          <a:lstStyle/>
          <a:p>
            <a:r>
              <a:rPr lang="fr-FR" sz="1600" dirty="0"/>
              <a:t>Inondations septembre 2016 Niger</a:t>
            </a:r>
          </a:p>
        </p:txBody>
      </p:sp>
      <p:pic>
        <p:nvPicPr>
          <p:cNvPr id="11" name="Picture 1"/>
          <p:cNvPicPr>
            <a:picLocks noChangeAspect="1"/>
          </p:cNvPicPr>
          <p:nvPr/>
        </p:nvPicPr>
        <p:blipFill rotWithShape="1">
          <a:blip r:embed="rId5"/>
          <a:srcRect l="11699" t="30488" r="38776" b="14627"/>
          <a:stretch/>
        </p:blipFill>
        <p:spPr>
          <a:xfrm>
            <a:off x="939017" y="1237554"/>
            <a:ext cx="7301113" cy="4551516"/>
          </a:xfrm>
          <a:prstGeom prst="rect">
            <a:avLst/>
          </a:prstGeom>
        </p:spPr>
      </p:pic>
    </p:spTree>
    <p:extLst>
      <p:ext uri="{BB962C8B-B14F-4D97-AF65-F5344CB8AC3E}">
        <p14:creationId xmlns:p14="http://schemas.microsoft.com/office/powerpoint/2010/main" val="328373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theme/theme1.xml><?xml version="1.0" encoding="utf-8"?>
<a:theme xmlns:a="http://schemas.openxmlformats.org/drawingml/2006/main" name="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TotalTime>
  <Words>3498</Words>
  <Application>Microsoft Office PowerPoint</Application>
  <PresentationFormat>Affichage à l'écran (4:3)</PresentationFormat>
  <Paragraphs>423</Paragraphs>
  <Slides>25</Slides>
  <Notes>25</Notes>
  <HiddenSlides>0</HiddenSlides>
  <MMClips>0</MMClips>
  <ScaleCrop>false</ScaleCrop>
  <HeadingPairs>
    <vt:vector size="6" baseType="variant">
      <vt:variant>
        <vt:lpstr>Polices utilisées</vt:lpstr>
      </vt:variant>
      <vt:variant>
        <vt:i4>8</vt:i4>
      </vt:variant>
      <vt:variant>
        <vt:lpstr>Thème</vt:lpstr>
      </vt:variant>
      <vt:variant>
        <vt:i4>4</vt:i4>
      </vt:variant>
      <vt:variant>
        <vt:lpstr>Titres des diapositives</vt:lpstr>
      </vt:variant>
      <vt:variant>
        <vt:i4>25</vt:i4>
      </vt:variant>
    </vt:vector>
  </HeadingPairs>
  <TitlesOfParts>
    <vt:vector size="37" baseType="lpstr">
      <vt:lpstr>Arial</vt:lpstr>
      <vt:lpstr>Calibri</vt:lpstr>
      <vt:lpstr>Calibri Light</vt:lpstr>
      <vt:lpstr>Cambria</vt:lpstr>
      <vt:lpstr>Times New Roman</vt:lpstr>
      <vt:lpstr>Trebuchet MS</vt:lpstr>
      <vt:lpstr>Wingdings</vt:lpstr>
      <vt:lpstr>Wingdings 2</vt:lpstr>
      <vt:lpstr>Thème Office</vt:lpstr>
      <vt:lpstr>1_Diseño personalizado</vt:lpstr>
      <vt:lpstr>Office Theme</vt:lpstr>
      <vt:lpstr>1_Thème Office</vt:lpstr>
      <vt:lpstr>Causes et conséquences de la malnutrition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Cadre conceptuel de causes de la malnutrition (adapté de l’UNICEF, 1990)</vt:lpstr>
      <vt:lpstr>Présentation PowerPoint</vt:lpstr>
      <vt:lpstr>Conséquences de la malnutrition</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en nutrition</dc:title>
  <dc:creator>Saboya Montserrat</dc:creator>
  <cp:lastModifiedBy>USER</cp:lastModifiedBy>
  <cp:revision>132</cp:revision>
  <cp:lastPrinted>2020-05-27T17:11:27Z</cp:lastPrinted>
  <dcterms:created xsi:type="dcterms:W3CDTF">2020-04-04T09:56:18Z</dcterms:created>
  <dcterms:modified xsi:type="dcterms:W3CDTF">2021-01-25T17:20:47Z</dcterms:modified>
</cp:coreProperties>
</file>